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467" r:id="rId2"/>
    <p:sldId id="468" r:id="rId3"/>
    <p:sldId id="431" r:id="rId4"/>
    <p:sldId id="465" r:id="rId5"/>
    <p:sldId id="466" r:id="rId6"/>
    <p:sldId id="462" r:id="rId7"/>
    <p:sldId id="463" r:id="rId8"/>
    <p:sldId id="464" r:id="rId9"/>
    <p:sldId id="440" r:id="rId10"/>
    <p:sldId id="441" r:id="rId11"/>
    <p:sldId id="442" r:id="rId12"/>
    <p:sldId id="443" r:id="rId13"/>
    <p:sldId id="444" r:id="rId14"/>
    <p:sldId id="446" r:id="rId15"/>
    <p:sldId id="447" r:id="rId16"/>
    <p:sldId id="448" r:id="rId17"/>
    <p:sldId id="449" r:id="rId18"/>
    <p:sldId id="451" r:id="rId19"/>
    <p:sldId id="452" r:id="rId20"/>
    <p:sldId id="459" r:id="rId21"/>
    <p:sldId id="450" r:id="rId22"/>
    <p:sldId id="453" r:id="rId23"/>
    <p:sldId id="454" r:id="rId24"/>
    <p:sldId id="455" r:id="rId25"/>
    <p:sldId id="456" r:id="rId26"/>
    <p:sldId id="457" r:id="rId27"/>
    <p:sldId id="458" r:id="rId28"/>
    <p:sldId id="460"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58"/>
    <p:restoredTop sz="94662"/>
  </p:normalViewPr>
  <p:slideViewPr>
    <p:cSldViewPr snapToGrid="0" snapToObjects="1">
      <p:cViewPr varScale="1">
        <p:scale>
          <a:sx n="197" d="100"/>
          <a:sy n="197" d="100"/>
        </p:scale>
        <p:origin x="-424" y="-112"/>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CF46CA-6EE0-A24E-8E90-BB7971EA3CAB}" type="datetimeFigureOut">
              <a:rPr lang="en-US" smtClean="0"/>
              <a:t>2/18/20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1B39CE-B501-F445-9BFD-AEB03825ED50}" type="slidenum">
              <a:rPr lang="en-US" smtClean="0"/>
              <a:t>‹#›</a:t>
            </a:fld>
            <a:endParaRPr lang="en-US"/>
          </a:p>
        </p:txBody>
      </p:sp>
    </p:spTree>
    <p:extLst>
      <p:ext uri="{BB962C8B-B14F-4D97-AF65-F5344CB8AC3E}">
        <p14:creationId xmlns:p14="http://schemas.microsoft.com/office/powerpoint/2010/main" val="2607641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1B39CE-B501-F445-9BFD-AEB03825ED50}" type="slidenum">
              <a:rPr lang="en-US" smtClean="0"/>
              <a:t>13</a:t>
            </a:fld>
            <a:endParaRPr lang="en-US"/>
          </a:p>
        </p:txBody>
      </p:sp>
    </p:spTree>
    <p:extLst>
      <p:ext uri="{BB962C8B-B14F-4D97-AF65-F5344CB8AC3E}">
        <p14:creationId xmlns:p14="http://schemas.microsoft.com/office/powerpoint/2010/main" val="573982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DFEF096E-FD39-1C4F-B80B-375379907E53}"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DFEF096E-FD39-1C4F-B80B-375379907E53}"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DFEF096E-FD39-1C4F-B80B-375379907E53}"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DFEF096E-FD39-1C4F-B80B-375379907E53}"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DFEF096E-FD39-1C4F-B80B-375379907E53}"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DFEF096E-FD39-1C4F-B80B-375379907E53}"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DFEF096E-FD39-1C4F-B80B-375379907E53}"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DFEF096E-FD39-1C4F-B80B-375379907E53}"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DFEF096E-FD39-1C4F-B80B-375379907E53}"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EF096E-FD39-1C4F-B80B-375379907E53}"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DFEF096E-FD39-1C4F-B80B-375379907E53}"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DFEF096E-FD39-1C4F-B80B-375379907E53}" type="datetimeFigureOut">
              <a:rPr lang="en-US" smtClean="0"/>
              <a:t>2/18/20</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4FFB7144-7A00-6A41-B47E-A3B3674C1460}"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DFEF096E-FD39-1C4F-B80B-375379907E53}" type="datetimeFigureOut">
              <a:rPr lang="en-US" smtClean="0"/>
              <a:t>2/18/20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F096E-FD39-1C4F-B80B-375379907E53}" type="datetimeFigureOut">
              <a:rPr lang="en-US" smtClean="0"/>
              <a:t>2/18/20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DFEF096E-FD39-1C4F-B80B-375379907E53}"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B7144-7A00-6A41-B47E-A3B3674C14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DFEF096E-FD39-1C4F-B80B-375379907E53}" type="datetimeFigureOut">
              <a:rPr lang="en-US" smtClean="0"/>
              <a:t>2/18/20</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4FFB7144-7A00-6A41-B47E-A3B3674C1460}"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and Reminders</a:t>
            </a:r>
            <a:endParaRPr lang="en-US" dirty="0"/>
          </a:p>
        </p:txBody>
      </p:sp>
      <p:sp>
        <p:nvSpPr>
          <p:cNvPr id="3" name="Content Placeholder 2"/>
          <p:cNvSpPr>
            <a:spLocks noGrp="1"/>
          </p:cNvSpPr>
          <p:nvPr>
            <p:ph idx="1"/>
          </p:nvPr>
        </p:nvSpPr>
        <p:spPr>
          <a:xfrm>
            <a:off x="1114424" y="2595562"/>
            <a:ext cx="7610476" cy="3973935"/>
          </a:xfrm>
        </p:spPr>
        <p:txBody>
          <a:bodyPr>
            <a:normAutofit fontScale="92500" lnSpcReduction="10000"/>
          </a:bodyPr>
          <a:lstStyle/>
          <a:p>
            <a:r>
              <a:rPr lang="en-US" dirty="0" smtClean="0"/>
              <a:t>Final Primary Research Workshop on </a:t>
            </a:r>
            <a:r>
              <a:rPr lang="en-US" b="1" dirty="0" smtClean="0"/>
              <a:t>MONDAY 2/24</a:t>
            </a:r>
          </a:p>
          <a:p>
            <a:r>
              <a:rPr lang="en-US" dirty="0" smtClean="0"/>
              <a:t>Group Project Submission Due </a:t>
            </a:r>
            <a:r>
              <a:rPr lang="en-US" b="1" dirty="0" smtClean="0"/>
              <a:t>FRIDAY 2/28</a:t>
            </a:r>
          </a:p>
          <a:p>
            <a:r>
              <a:rPr lang="en-US" dirty="0" smtClean="0"/>
              <a:t>Extra Credit Opportunity: </a:t>
            </a:r>
            <a:r>
              <a:rPr lang="en-US" b="1" dirty="0" smtClean="0"/>
              <a:t>2 extra credit points on Quiz #3</a:t>
            </a:r>
          </a:p>
          <a:p>
            <a:pPr marL="349250" lvl="1" indent="0">
              <a:buNone/>
            </a:pPr>
            <a:r>
              <a:rPr lang="en-US" dirty="0" smtClean="0"/>
              <a:t>Attend BBT Departmental Research Seminar Series on TUESDAY 2/25 at 4:10pm-5:00 in GP1002 and complete a brief worksheet.</a:t>
            </a:r>
          </a:p>
          <a:p>
            <a:pPr marL="349250" lvl="1" indent="0">
              <a:buNone/>
            </a:pPr>
            <a:endParaRPr lang="en-US" dirty="0" smtClean="0"/>
          </a:p>
          <a:p>
            <a:pPr marL="349250" lvl="1" indent="0">
              <a:buNone/>
            </a:pPr>
            <a:r>
              <a:rPr lang="en-US" b="1" dirty="0" err="1" smtClean="0"/>
              <a:t>Daniella</a:t>
            </a:r>
            <a:r>
              <a:rPr lang="en-US" b="1" dirty="0" smtClean="0"/>
              <a:t> </a:t>
            </a:r>
            <a:r>
              <a:rPr lang="en-US" b="1" dirty="0" err="1" smtClean="0"/>
              <a:t>Cimini</a:t>
            </a:r>
            <a:r>
              <a:rPr lang="en-US" b="1" dirty="0" smtClean="0"/>
              <a:t> </a:t>
            </a:r>
            <a:r>
              <a:rPr lang="en-US" dirty="0" smtClean="0"/>
              <a:t>from </a:t>
            </a:r>
            <a:r>
              <a:rPr lang="en-US" dirty="0"/>
              <a:t>V</a:t>
            </a:r>
            <a:r>
              <a:rPr lang="en-US" dirty="0" smtClean="0"/>
              <a:t>irginia Tech will present on her research Lab’s current work to understand changes in cancer cells that contribute to aneuploidy and genomic instability</a:t>
            </a:r>
          </a:p>
          <a:p>
            <a:pPr marL="349250" lvl="1" indent="0">
              <a:buNone/>
            </a:pPr>
            <a:endParaRPr lang="en-US" dirty="0" smtClean="0"/>
          </a:p>
          <a:p>
            <a:pPr marL="349250" lvl="1" indent="0">
              <a:buNone/>
            </a:pPr>
            <a:r>
              <a:rPr lang="en-US" b="1" i="1" dirty="0" smtClean="0"/>
              <a:t>attend, sign in on the sign-in sheet, submit the completed worksheet on canvas before midnight on 2/25</a:t>
            </a:r>
            <a:endParaRPr lang="en-US" b="1" i="1" dirty="0"/>
          </a:p>
        </p:txBody>
      </p:sp>
    </p:spTree>
    <p:extLst>
      <p:ext uri="{BB962C8B-B14F-4D97-AF65-F5344CB8AC3E}">
        <p14:creationId xmlns:p14="http://schemas.microsoft.com/office/powerpoint/2010/main" val="35647608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7F735A-EAB0-6346-9B54-DB3DA3D9B986}"/>
              </a:ext>
            </a:extLst>
          </p:cNvPr>
          <p:cNvSpPr>
            <a:spLocks noGrp="1"/>
          </p:cNvSpPr>
          <p:nvPr>
            <p:ph type="title"/>
          </p:nvPr>
        </p:nvSpPr>
        <p:spPr>
          <a:xfrm>
            <a:off x="0" y="326414"/>
            <a:ext cx="8913813" cy="939951"/>
          </a:xfrm>
        </p:spPr>
        <p:txBody>
          <a:bodyPr>
            <a:normAutofit/>
          </a:bodyPr>
          <a:lstStyle/>
          <a:p>
            <a:r>
              <a:rPr lang="en-US" dirty="0"/>
              <a:t>Inflammation and Cancer</a:t>
            </a:r>
          </a:p>
        </p:txBody>
      </p:sp>
      <p:sp>
        <p:nvSpPr>
          <p:cNvPr id="5" name="Content Placeholder 4">
            <a:extLst>
              <a:ext uri="{FF2B5EF4-FFF2-40B4-BE49-F238E27FC236}">
                <a16:creationId xmlns="" xmlns:a16="http://schemas.microsoft.com/office/drawing/2014/main" id="{6A43230C-4517-934F-BCB1-C7BC711C8958}"/>
              </a:ext>
            </a:extLst>
          </p:cNvPr>
          <p:cNvSpPr>
            <a:spLocks noGrp="1"/>
          </p:cNvSpPr>
          <p:nvPr>
            <p:ph idx="1"/>
          </p:nvPr>
        </p:nvSpPr>
        <p:spPr>
          <a:xfrm>
            <a:off x="244549" y="1479143"/>
            <a:ext cx="8761228" cy="5102409"/>
          </a:xfrm>
        </p:spPr>
        <p:txBody>
          <a:bodyPr>
            <a:normAutofit/>
          </a:bodyPr>
          <a:lstStyle/>
          <a:p>
            <a:pPr marL="0" indent="0" algn="ctr">
              <a:buNone/>
            </a:pPr>
            <a:r>
              <a:rPr lang="en-US" sz="2400" u="sng" dirty="0">
                <a:solidFill>
                  <a:srgbClr val="800000"/>
                </a:solidFill>
              </a:rPr>
              <a:t>Inflammation is a critical component of tumor </a:t>
            </a:r>
            <a:r>
              <a:rPr lang="en-US" sz="2400" u="sng" dirty="0" smtClean="0">
                <a:solidFill>
                  <a:srgbClr val="800000"/>
                </a:solidFill>
              </a:rPr>
              <a:t>progression</a:t>
            </a:r>
            <a:endParaRPr lang="en-US" u="sng" dirty="0">
              <a:solidFill>
                <a:srgbClr val="800000"/>
              </a:solidFill>
            </a:endParaRPr>
          </a:p>
          <a:p>
            <a:pPr>
              <a:buFont typeface="Wingdings" pitchFamily="2" charset="2"/>
              <a:buChar char="v"/>
            </a:pPr>
            <a:r>
              <a:rPr lang="en-US" dirty="0">
                <a:solidFill>
                  <a:srgbClr val="0070C0"/>
                </a:solidFill>
              </a:rPr>
              <a:t>Cancers arise from sites of infection, chronic irritation and inflammation</a:t>
            </a:r>
          </a:p>
          <a:p>
            <a:pPr>
              <a:buFont typeface="Wingdings" pitchFamily="2" charset="2"/>
              <a:buChar char="v"/>
            </a:pPr>
            <a:r>
              <a:rPr lang="en-US" dirty="0">
                <a:solidFill>
                  <a:srgbClr val="0070C0"/>
                </a:solidFill>
              </a:rPr>
              <a:t>A vital component of the tumor microenvironment are inflammatory cells</a:t>
            </a:r>
          </a:p>
          <a:p>
            <a:pPr>
              <a:buFont typeface="Wingdings" pitchFamily="2" charset="2"/>
              <a:buChar char="v"/>
            </a:pPr>
            <a:r>
              <a:rPr lang="en-US" dirty="0">
                <a:solidFill>
                  <a:srgbClr val="0070C0"/>
                </a:solidFill>
              </a:rPr>
              <a:t>Inflammation promotes neoplastic processes involving proliferation, survival, and migration</a:t>
            </a:r>
          </a:p>
          <a:p>
            <a:pPr>
              <a:buFont typeface="Wingdings" pitchFamily="2" charset="2"/>
              <a:buChar char="v"/>
            </a:pPr>
            <a:r>
              <a:rPr lang="en-US" dirty="0">
                <a:solidFill>
                  <a:srgbClr val="0070C0"/>
                </a:solidFill>
              </a:rPr>
              <a:t>Tumor cells have co-opted inflammatory signaling molecules and </a:t>
            </a:r>
            <a:r>
              <a:rPr lang="en-US" dirty="0" smtClean="0">
                <a:solidFill>
                  <a:srgbClr val="0070C0"/>
                </a:solidFill>
              </a:rPr>
              <a:t>receptors</a:t>
            </a:r>
          </a:p>
          <a:p>
            <a:pPr>
              <a:buFont typeface="Wingdings" pitchFamily="2" charset="2"/>
              <a:buChar char="v"/>
            </a:pPr>
            <a:endParaRPr lang="en-US" dirty="0">
              <a:solidFill>
                <a:srgbClr val="0070C0"/>
              </a:solidFill>
            </a:endParaRPr>
          </a:p>
          <a:p>
            <a:pPr marL="0" indent="0" algn="ctr">
              <a:buNone/>
            </a:pPr>
            <a:r>
              <a:rPr lang="en-US" sz="2400" b="1" dirty="0">
                <a:solidFill>
                  <a:srgbClr val="800000"/>
                </a:solidFill>
              </a:rPr>
              <a:t>Tumors act as wounds that fail to heal</a:t>
            </a:r>
          </a:p>
        </p:txBody>
      </p:sp>
    </p:spTree>
    <p:extLst>
      <p:ext uri="{BB962C8B-B14F-4D97-AF65-F5344CB8AC3E}">
        <p14:creationId xmlns:p14="http://schemas.microsoft.com/office/powerpoint/2010/main" val="1726399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5ECB46-E023-A246-9A34-E09A0C1D9ED1}"/>
              </a:ext>
            </a:extLst>
          </p:cNvPr>
          <p:cNvSpPr>
            <a:spLocks noGrp="1"/>
          </p:cNvSpPr>
          <p:nvPr>
            <p:ph type="title"/>
          </p:nvPr>
        </p:nvSpPr>
        <p:spPr>
          <a:xfrm>
            <a:off x="0" y="310243"/>
            <a:ext cx="9144000" cy="1156513"/>
          </a:xfrm>
        </p:spPr>
        <p:txBody>
          <a:bodyPr>
            <a:noAutofit/>
          </a:bodyPr>
          <a:lstStyle/>
          <a:p>
            <a:r>
              <a:rPr lang="en-US" sz="3200" dirty="0"/>
              <a:t>Tumor microenvironment resembles a wound</a:t>
            </a:r>
          </a:p>
        </p:txBody>
      </p:sp>
      <p:pic>
        <p:nvPicPr>
          <p:cNvPr id="5" name="Content Placeholder 4">
            <a:extLst>
              <a:ext uri="{FF2B5EF4-FFF2-40B4-BE49-F238E27FC236}">
                <a16:creationId xmlns="" xmlns:a16="http://schemas.microsoft.com/office/drawing/2014/main" id="{B68ABF50-67D9-1F48-9127-3FB8C2BABF1A}"/>
              </a:ext>
            </a:extLst>
          </p:cNvPr>
          <p:cNvPicPr>
            <a:picLocks noGrp="1" noChangeAspect="1"/>
          </p:cNvPicPr>
          <p:nvPr>
            <p:ph idx="1"/>
          </p:nvPr>
        </p:nvPicPr>
        <p:blipFill>
          <a:blip r:embed="rId2"/>
          <a:stretch>
            <a:fillRect/>
          </a:stretch>
        </p:blipFill>
        <p:spPr>
          <a:xfrm>
            <a:off x="791935" y="1879434"/>
            <a:ext cx="7658100" cy="4079547"/>
          </a:xfrm>
        </p:spPr>
      </p:pic>
      <p:sp>
        <p:nvSpPr>
          <p:cNvPr id="6" name="TextBox 5">
            <a:extLst>
              <a:ext uri="{FF2B5EF4-FFF2-40B4-BE49-F238E27FC236}">
                <a16:creationId xmlns="" xmlns:a16="http://schemas.microsoft.com/office/drawing/2014/main" id="{9FAA59AE-BECB-AD45-8EDD-FB8739327B99}"/>
              </a:ext>
            </a:extLst>
          </p:cNvPr>
          <p:cNvSpPr txBox="1"/>
          <p:nvPr/>
        </p:nvSpPr>
        <p:spPr>
          <a:xfrm>
            <a:off x="1877784" y="1466756"/>
            <a:ext cx="1359668" cy="461665"/>
          </a:xfrm>
          <a:prstGeom prst="rect">
            <a:avLst/>
          </a:prstGeom>
          <a:noFill/>
        </p:spPr>
        <p:txBody>
          <a:bodyPr wrap="none" rtlCol="0">
            <a:spAutoFit/>
          </a:bodyPr>
          <a:lstStyle/>
          <a:p>
            <a:r>
              <a:rPr lang="en-US" sz="2400" b="1" dirty="0">
                <a:solidFill>
                  <a:srgbClr val="800000"/>
                </a:solidFill>
              </a:rPr>
              <a:t>WOUND</a:t>
            </a:r>
          </a:p>
        </p:txBody>
      </p:sp>
      <p:sp>
        <p:nvSpPr>
          <p:cNvPr id="7" name="TextBox 6">
            <a:extLst>
              <a:ext uri="{FF2B5EF4-FFF2-40B4-BE49-F238E27FC236}">
                <a16:creationId xmlns="" xmlns:a16="http://schemas.microsoft.com/office/drawing/2014/main" id="{9D02C782-EE85-894C-8E70-848D850DA538}"/>
              </a:ext>
            </a:extLst>
          </p:cNvPr>
          <p:cNvSpPr txBox="1"/>
          <p:nvPr/>
        </p:nvSpPr>
        <p:spPr>
          <a:xfrm>
            <a:off x="6095998" y="1466756"/>
            <a:ext cx="1225015" cy="461665"/>
          </a:xfrm>
          <a:prstGeom prst="rect">
            <a:avLst/>
          </a:prstGeom>
          <a:noFill/>
        </p:spPr>
        <p:txBody>
          <a:bodyPr wrap="none" rtlCol="0">
            <a:spAutoFit/>
          </a:bodyPr>
          <a:lstStyle/>
          <a:p>
            <a:r>
              <a:rPr lang="en-US" sz="2400" b="1" dirty="0">
                <a:solidFill>
                  <a:srgbClr val="800000"/>
                </a:solidFill>
              </a:rPr>
              <a:t>TUMOR</a:t>
            </a:r>
          </a:p>
        </p:txBody>
      </p:sp>
      <p:sp>
        <p:nvSpPr>
          <p:cNvPr id="8" name="Rectangle 7">
            <a:extLst>
              <a:ext uri="{FF2B5EF4-FFF2-40B4-BE49-F238E27FC236}">
                <a16:creationId xmlns="" xmlns:a16="http://schemas.microsoft.com/office/drawing/2014/main" id="{D3AD844E-BB4F-3A4D-A7B6-6B72E879B951}"/>
              </a:ext>
            </a:extLst>
          </p:cNvPr>
          <p:cNvSpPr/>
          <p:nvPr/>
        </p:nvSpPr>
        <p:spPr>
          <a:xfrm>
            <a:off x="277586" y="4898571"/>
            <a:ext cx="8588828" cy="19594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Changes in the stroma</a:t>
            </a:r>
          </a:p>
          <a:p>
            <a:pPr marL="285750" indent="-285750">
              <a:buFont typeface="Arial" panose="020B0604020202020204" pitchFamily="34" charset="0"/>
              <a:buChar char="•"/>
            </a:pPr>
            <a:r>
              <a:rPr lang="en-US" dirty="0"/>
              <a:t>Blood platelets aggregate &amp; release PDGF &amp; </a:t>
            </a:r>
            <a:r>
              <a:rPr lang="en-US" dirty="0" err="1"/>
              <a:t>TGF</a:t>
            </a:r>
            <a:r>
              <a:rPr lang="en-US" dirty="0" err="1">
                <a:latin typeface="Symbol" pitchFamily="2" charset="2"/>
              </a:rPr>
              <a:t>b</a:t>
            </a:r>
            <a:r>
              <a:rPr lang="en-US" dirty="0"/>
              <a:t> </a:t>
            </a:r>
            <a:r>
              <a:rPr lang="en-US" dirty="0">
                <a:sym typeface="Wingdings" pitchFamily="2" charset="2"/>
              </a:rPr>
              <a:t> attracts fibroblasts &amp; macrophages: stimulates proliferation, and myofibroblast differentiation</a:t>
            </a:r>
            <a:endParaRPr lang="en-US" dirty="0"/>
          </a:p>
          <a:p>
            <a:pPr marL="285750" indent="-285750">
              <a:buFont typeface="Arial" panose="020B0604020202020204" pitchFamily="34" charset="0"/>
              <a:buChar char="•"/>
            </a:pPr>
            <a:r>
              <a:rPr lang="en-US" dirty="0"/>
              <a:t>Release of vasoactive factors (permeabilize blood vessels)</a:t>
            </a:r>
            <a:r>
              <a:rPr lang="en-US" dirty="0">
                <a:sym typeface="Wingdings" pitchFamily="2" charset="2"/>
              </a:rPr>
              <a:t>, growth factors, &amp; cytokines  </a:t>
            </a:r>
            <a:r>
              <a:rPr lang="en-US" dirty="0" err="1">
                <a:sym typeface="Wingdings" pitchFamily="2" charset="2"/>
              </a:rPr>
              <a:t>neoangiogenesis</a:t>
            </a:r>
            <a:r>
              <a:rPr lang="en-US" dirty="0">
                <a:sym typeface="Wingdings" pitchFamily="2" charset="2"/>
              </a:rPr>
              <a:t> &amp; cell proliferation</a:t>
            </a:r>
            <a:endParaRPr lang="en-US" dirty="0"/>
          </a:p>
          <a:p>
            <a:pPr marL="285750" indent="-285750">
              <a:buFont typeface="Arial" panose="020B0604020202020204" pitchFamily="34" charset="0"/>
              <a:buChar char="•"/>
            </a:pPr>
            <a:r>
              <a:rPr lang="en-US" dirty="0"/>
              <a:t>Release of ECM remodeling proteases (Matrix Metalloproteinases, MMPs)</a:t>
            </a:r>
          </a:p>
        </p:txBody>
      </p:sp>
    </p:spTree>
    <p:extLst>
      <p:ext uri="{BB962C8B-B14F-4D97-AF65-F5344CB8AC3E}">
        <p14:creationId xmlns:p14="http://schemas.microsoft.com/office/powerpoint/2010/main" val="38135776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7C7E6F-3068-744F-B2BE-FD5B96BCDF18}"/>
              </a:ext>
            </a:extLst>
          </p:cNvPr>
          <p:cNvSpPr>
            <a:spLocks noGrp="1"/>
          </p:cNvSpPr>
          <p:nvPr>
            <p:ph type="title"/>
          </p:nvPr>
        </p:nvSpPr>
        <p:spPr>
          <a:xfrm>
            <a:off x="0" y="291099"/>
            <a:ext cx="8913813" cy="914400"/>
          </a:xfrm>
        </p:spPr>
        <p:txBody>
          <a:bodyPr/>
          <a:lstStyle/>
          <a:p>
            <a:r>
              <a:rPr lang="en-US" dirty="0"/>
              <a:t>Epithelial cells at a wound </a:t>
            </a:r>
          </a:p>
        </p:txBody>
      </p:sp>
      <p:pic>
        <p:nvPicPr>
          <p:cNvPr id="4" name="Picture 2" descr="figure_13_12a">
            <a:extLst>
              <a:ext uri="{FF2B5EF4-FFF2-40B4-BE49-F238E27FC236}">
                <a16:creationId xmlns="" xmlns:a16="http://schemas.microsoft.com/office/drawing/2014/main" id="{9E14CC9B-6FD7-E142-98A5-C63AF31308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 r="16701" b="19990"/>
          <a:stretch/>
        </p:blipFill>
        <p:spPr bwMode="auto">
          <a:xfrm>
            <a:off x="4603070" y="1434099"/>
            <a:ext cx="4310743" cy="431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a:extLst>
              <a:ext uri="{FF2B5EF4-FFF2-40B4-BE49-F238E27FC236}">
                <a16:creationId xmlns="" xmlns:a16="http://schemas.microsoft.com/office/drawing/2014/main" id="{5B95FE46-0CA3-F34B-B3B1-3A96B1E5CDA9}"/>
              </a:ext>
            </a:extLst>
          </p:cNvPr>
          <p:cNvSpPr>
            <a:spLocks noGrp="1"/>
          </p:cNvSpPr>
          <p:nvPr>
            <p:ph idx="1"/>
          </p:nvPr>
        </p:nvSpPr>
        <p:spPr>
          <a:xfrm>
            <a:off x="217147" y="1417770"/>
            <a:ext cx="4239759" cy="4329887"/>
          </a:xfrm>
          <a:solidFill>
            <a:schemeClr val="bg1"/>
          </a:solidFill>
          <a:ln w="38100">
            <a:solidFill>
              <a:srgbClr val="0070C0"/>
            </a:solidFill>
          </a:ln>
        </p:spPr>
        <p:txBody>
          <a:bodyPr>
            <a:normAutofit lnSpcReduction="10000"/>
          </a:bodyPr>
          <a:lstStyle/>
          <a:p>
            <a:pPr marL="0" indent="0">
              <a:buNone/>
            </a:pPr>
            <a:r>
              <a:rPr lang="en-US" sz="2400" b="1" dirty="0">
                <a:solidFill>
                  <a:srgbClr val="800000"/>
                </a:solidFill>
              </a:rPr>
              <a:t>Epithelial cell undergo their own changes</a:t>
            </a:r>
          </a:p>
          <a:p>
            <a:pPr marL="0" indent="0">
              <a:buNone/>
            </a:pPr>
            <a:r>
              <a:rPr lang="en-US" dirty="0"/>
              <a:t>To reconstruct the damaged tissue and fill the gap created by a wound epithelial cells:</a:t>
            </a:r>
          </a:p>
          <a:p>
            <a:pPr lvl="1"/>
            <a:r>
              <a:rPr lang="en-US" sz="2000" dirty="0"/>
              <a:t>Break </a:t>
            </a:r>
            <a:r>
              <a:rPr lang="en-US" sz="2000" dirty="0" err="1"/>
              <a:t>adherens</a:t>
            </a:r>
            <a:r>
              <a:rPr lang="en-US" sz="2000" dirty="0"/>
              <a:t> junctions, downregulate E-cadherin</a:t>
            </a:r>
          </a:p>
          <a:p>
            <a:pPr lvl="1"/>
            <a:r>
              <a:rPr lang="en-US" sz="2000" dirty="0"/>
              <a:t>Reduce adhesion to the ECM</a:t>
            </a:r>
          </a:p>
          <a:p>
            <a:pPr lvl="1"/>
            <a:r>
              <a:rPr lang="en-US" sz="2000" dirty="0"/>
              <a:t>Become mesenchymal-like (EMT: epithelial to mesenchymal transition) </a:t>
            </a:r>
            <a:r>
              <a:rPr lang="en-US" sz="2000" dirty="0">
                <a:sym typeface="Wingdings" pitchFamily="2" charset="2"/>
              </a:rPr>
              <a:t> more motile and invasive</a:t>
            </a:r>
            <a:endParaRPr lang="en-US" sz="2000" dirty="0"/>
          </a:p>
        </p:txBody>
      </p:sp>
      <p:sp>
        <p:nvSpPr>
          <p:cNvPr id="5" name="TextBox 4">
            <a:extLst>
              <a:ext uri="{FF2B5EF4-FFF2-40B4-BE49-F238E27FC236}">
                <a16:creationId xmlns="" xmlns:a16="http://schemas.microsoft.com/office/drawing/2014/main" id="{04996944-7D35-894F-98AD-D791DF142531}"/>
              </a:ext>
            </a:extLst>
          </p:cNvPr>
          <p:cNvSpPr txBox="1"/>
          <p:nvPr/>
        </p:nvSpPr>
        <p:spPr>
          <a:xfrm>
            <a:off x="444828" y="6090557"/>
            <a:ext cx="8468985" cy="461665"/>
          </a:xfrm>
          <a:prstGeom prst="rect">
            <a:avLst/>
          </a:prstGeom>
          <a:noFill/>
        </p:spPr>
        <p:txBody>
          <a:bodyPr wrap="none" rtlCol="0">
            <a:spAutoFit/>
          </a:bodyPr>
          <a:lstStyle/>
          <a:p>
            <a:r>
              <a:rPr lang="en-US" sz="2400" b="1" dirty="0">
                <a:solidFill>
                  <a:srgbClr val="800000"/>
                </a:solidFill>
              </a:rPr>
              <a:t>Cancer cells undergo similar changes and sustain them</a:t>
            </a:r>
          </a:p>
        </p:txBody>
      </p:sp>
    </p:spTree>
    <p:extLst>
      <p:ext uri="{BB962C8B-B14F-4D97-AF65-F5344CB8AC3E}">
        <p14:creationId xmlns:p14="http://schemas.microsoft.com/office/powerpoint/2010/main" val="1763915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15EA73A-A5BE-F54B-B977-6E352D99605C}"/>
              </a:ext>
            </a:extLst>
          </p:cNvPr>
          <p:cNvSpPr>
            <a:spLocks noGrp="1"/>
          </p:cNvSpPr>
          <p:nvPr>
            <p:ph type="title"/>
          </p:nvPr>
        </p:nvSpPr>
        <p:spPr>
          <a:xfrm>
            <a:off x="0" y="356414"/>
            <a:ext cx="8913813" cy="914400"/>
          </a:xfrm>
        </p:spPr>
        <p:txBody>
          <a:bodyPr/>
          <a:lstStyle/>
          <a:p>
            <a:r>
              <a:rPr lang="en-US" dirty="0"/>
              <a:t>Exaggerated wound response</a:t>
            </a:r>
          </a:p>
        </p:txBody>
      </p:sp>
      <p:sp>
        <p:nvSpPr>
          <p:cNvPr id="5" name="Text Placeholder 4">
            <a:extLst>
              <a:ext uri="{FF2B5EF4-FFF2-40B4-BE49-F238E27FC236}">
                <a16:creationId xmlns="" xmlns:a16="http://schemas.microsoft.com/office/drawing/2014/main" id="{D64773A5-63AB-AE46-A175-AA7EB0F49CF7}"/>
              </a:ext>
            </a:extLst>
          </p:cNvPr>
          <p:cNvSpPr>
            <a:spLocks noGrp="1"/>
          </p:cNvSpPr>
          <p:nvPr>
            <p:ph type="body" idx="1"/>
          </p:nvPr>
        </p:nvSpPr>
        <p:spPr>
          <a:xfrm>
            <a:off x="1437223" y="795978"/>
            <a:ext cx="3566160" cy="877887"/>
          </a:xfrm>
        </p:spPr>
        <p:txBody>
          <a:bodyPr/>
          <a:lstStyle/>
          <a:p>
            <a:r>
              <a:rPr lang="en-US" b="1" dirty="0">
                <a:solidFill>
                  <a:srgbClr val="800000"/>
                </a:solidFill>
              </a:rPr>
              <a:t>Wound stroma</a:t>
            </a:r>
          </a:p>
        </p:txBody>
      </p:sp>
      <p:sp>
        <p:nvSpPr>
          <p:cNvPr id="6" name="Content Placeholder 5">
            <a:extLst>
              <a:ext uri="{FF2B5EF4-FFF2-40B4-BE49-F238E27FC236}">
                <a16:creationId xmlns="" xmlns:a16="http://schemas.microsoft.com/office/drawing/2014/main" id="{15B5BDCF-079E-5E4C-9827-F9386F7FE939}"/>
              </a:ext>
            </a:extLst>
          </p:cNvPr>
          <p:cNvSpPr>
            <a:spLocks noGrp="1"/>
          </p:cNvSpPr>
          <p:nvPr>
            <p:ph sz="half" idx="2"/>
          </p:nvPr>
        </p:nvSpPr>
        <p:spPr>
          <a:xfrm>
            <a:off x="783771" y="1726986"/>
            <a:ext cx="3902977" cy="4314584"/>
          </a:xfrm>
          <a:solidFill>
            <a:schemeClr val="bg1"/>
          </a:solidFill>
          <a:ln>
            <a:noFill/>
          </a:ln>
        </p:spPr>
        <p:txBody>
          <a:bodyPr>
            <a:normAutofit/>
          </a:bodyPr>
          <a:lstStyle/>
          <a:p>
            <a:r>
              <a:rPr lang="en-US" sz="2000" dirty="0"/>
              <a:t>Pulse of PDGF released by platelets</a:t>
            </a:r>
          </a:p>
          <a:p>
            <a:pPr lvl="2"/>
            <a:endParaRPr lang="en-US" sz="2000" dirty="0"/>
          </a:p>
          <a:p>
            <a:endParaRPr lang="en-US" sz="2000" dirty="0"/>
          </a:p>
          <a:p>
            <a:pPr>
              <a:spcBef>
                <a:spcPts val="600"/>
              </a:spcBef>
            </a:pPr>
            <a:endParaRPr lang="en-US" sz="2000" dirty="0"/>
          </a:p>
          <a:p>
            <a:r>
              <a:rPr lang="en-US" sz="2000" dirty="0"/>
              <a:t>Transient deposition of ECM to promote healing</a:t>
            </a:r>
          </a:p>
          <a:p>
            <a:endParaRPr lang="en-US" sz="2000" dirty="0"/>
          </a:p>
        </p:txBody>
      </p:sp>
      <p:sp>
        <p:nvSpPr>
          <p:cNvPr id="7" name="Text Placeholder 6">
            <a:extLst>
              <a:ext uri="{FF2B5EF4-FFF2-40B4-BE49-F238E27FC236}">
                <a16:creationId xmlns="" xmlns:a16="http://schemas.microsoft.com/office/drawing/2014/main" id="{897ADF1C-A7DE-1C47-B4D2-7C24A4199167}"/>
              </a:ext>
            </a:extLst>
          </p:cNvPr>
          <p:cNvSpPr>
            <a:spLocks noGrp="1"/>
          </p:cNvSpPr>
          <p:nvPr>
            <p:ph type="body" sz="quarter" idx="3"/>
          </p:nvPr>
        </p:nvSpPr>
        <p:spPr>
          <a:xfrm>
            <a:off x="5577840" y="806505"/>
            <a:ext cx="3566160" cy="877887"/>
          </a:xfrm>
        </p:spPr>
        <p:txBody>
          <a:bodyPr/>
          <a:lstStyle/>
          <a:p>
            <a:r>
              <a:rPr lang="en-US" b="1" dirty="0">
                <a:solidFill>
                  <a:srgbClr val="800000"/>
                </a:solidFill>
              </a:rPr>
              <a:t>Tumor stroma</a:t>
            </a:r>
          </a:p>
        </p:txBody>
      </p:sp>
      <p:sp>
        <p:nvSpPr>
          <p:cNvPr id="8" name="Content Placeholder 7">
            <a:extLst>
              <a:ext uri="{FF2B5EF4-FFF2-40B4-BE49-F238E27FC236}">
                <a16:creationId xmlns="" xmlns:a16="http://schemas.microsoft.com/office/drawing/2014/main" id="{F749B48B-651F-0D4D-948D-7CDC342FA5BC}"/>
              </a:ext>
            </a:extLst>
          </p:cNvPr>
          <p:cNvSpPr>
            <a:spLocks noGrp="1"/>
          </p:cNvSpPr>
          <p:nvPr>
            <p:ph sz="quarter" idx="4"/>
          </p:nvPr>
        </p:nvSpPr>
        <p:spPr>
          <a:xfrm>
            <a:off x="5147533" y="1726986"/>
            <a:ext cx="3766279" cy="4314584"/>
          </a:xfrm>
          <a:solidFill>
            <a:schemeClr val="bg1"/>
          </a:solidFill>
          <a:ln>
            <a:noFill/>
          </a:ln>
        </p:spPr>
        <p:txBody>
          <a:bodyPr>
            <a:noAutofit/>
          </a:bodyPr>
          <a:lstStyle/>
          <a:p>
            <a:r>
              <a:rPr lang="en-US" sz="2000" dirty="0"/>
              <a:t>Continuous release PDGF</a:t>
            </a:r>
          </a:p>
          <a:p>
            <a:endParaRPr lang="en-US" sz="2000" dirty="0"/>
          </a:p>
          <a:p>
            <a:endParaRPr lang="en-US" sz="2000" dirty="0"/>
          </a:p>
          <a:p>
            <a:pPr marL="0" indent="0">
              <a:buNone/>
            </a:pPr>
            <a:endParaRPr lang="en-US" sz="2000" dirty="0"/>
          </a:p>
          <a:p>
            <a:r>
              <a:rPr lang="en-US" sz="2000" dirty="0"/>
              <a:t>ECM is excessive, resulting in desmoplastic (hard) stroma</a:t>
            </a:r>
          </a:p>
          <a:p>
            <a:r>
              <a:rPr lang="en-US" sz="2000" dirty="0"/>
              <a:t>ECM becomes increasingly acellular with tumor progression</a:t>
            </a:r>
          </a:p>
          <a:p>
            <a:endParaRPr lang="en-US" sz="2000" dirty="0"/>
          </a:p>
          <a:p>
            <a:pPr marL="0" indent="0">
              <a:buNone/>
            </a:pPr>
            <a:endParaRPr lang="en-US" sz="2000" dirty="0"/>
          </a:p>
        </p:txBody>
      </p:sp>
      <p:sp>
        <p:nvSpPr>
          <p:cNvPr id="9" name="TextBox 8">
            <a:extLst>
              <a:ext uri="{FF2B5EF4-FFF2-40B4-BE49-F238E27FC236}">
                <a16:creationId xmlns="" xmlns:a16="http://schemas.microsoft.com/office/drawing/2014/main" id="{C77EFD5E-9062-F947-89E7-6F0419A11072}"/>
              </a:ext>
            </a:extLst>
          </p:cNvPr>
          <p:cNvSpPr txBox="1"/>
          <p:nvPr/>
        </p:nvSpPr>
        <p:spPr>
          <a:xfrm>
            <a:off x="1293073" y="2450514"/>
            <a:ext cx="7420621" cy="1323439"/>
          </a:xfrm>
          <a:prstGeom prst="rect">
            <a:avLst/>
          </a:prstGeom>
          <a:solidFill>
            <a:schemeClr val="bg1"/>
          </a:solidFill>
          <a:ln w="28575">
            <a:solidFill>
              <a:schemeClr val="accent1"/>
            </a:solidFill>
          </a:ln>
        </p:spPr>
        <p:txBody>
          <a:bodyPr wrap="none" rtlCol="0">
            <a:spAutoFit/>
          </a:bodyPr>
          <a:lstStyle/>
          <a:p>
            <a:r>
              <a:rPr lang="en-US" sz="2000" dirty="0">
                <a:sym typeface="Wingdings" pitchFamily="2" charset="2"/>
              </a:rPr>
              <a:t> Attractant and mitogen for stromal cells (like fibroblasts)</a:t>
            </a:r>
          </a:p>
          <a:p>
            <a:pPr marL="285750" indent="-285750">
              <a:buFont typeface="Wingdings" pitchFamily="2" charset="2"/>
              <a:buChar char="à"/>
            </a:pPr>
            <a:r>
              <a:rPr lang="en-US" sz="2000" dirty="0"/>
              <a:t>Fibroblasts excrete collagen to remodel the matrix</a:t>
            </a:r>
          </a:p>
          <a:p>
            <a:pPr marL="285750" indent="-285750">
              <a:buFont typeface="Wingdings" pitchFamily="2" charset="2"/>
              <a:buChar char="à"/>
            </a:pPr>
            <a:r>
              <a:rPr lang="en-US" sz="2000" dirty="0" err="1"/>
              <a:t>TGF</a:t>
            </a:r>
            <a:r>
              <a:rPr lang="en-US" sz="2000" dirty="0" err="1">
                <a:latin typeface="Symbol" pitchFamily="2" charset="2"/>
              </a:rPr>
              <a:t>b</a:t>
            </a:r>
            <a:r>
              <a:rPr lang="en-US" sz="2000" dirty="0"/>
              <a:t> promotes </a:t>
            </a:r>
            <a:r>
              <a:rPr lang="en-US" sz="2000" dirty="0">
                <a:sym typeface="Wingdings" pitchFamily="2" charset="2"/>
              </a:rPr>
              <a:t>myofibroblast differentiation</a:t>
            </a:r>
          </a:p>
          <a:p>
            <a:pPr marL="285750" indent="-285750">
              <a:buFont typeface="Wingdings" pitchFamily="2" charset="2"/>
              <a:buChar char="à"/>
            </a:pPr>
            <a:r>
              <a:rPr lang="en-US" sz="2000" dirty="0">
                <a:sym typeface="Wingdings" pitchFamily="2" charset="2"/>
              </a:rPr>
              <a:t>Myofibroblasts deposit Extra Cellular Matrix (ECM)</a:t>
            </a:r>
            <a:endParaRPr lang="en-US" sz="2000" dirty="0"/>
          </a:p>
        </p:txBody>
      </p:sp>
      <p:sp>
        <p:nvSpPr>
          <p:cNvPr id="11" name="Rectangle 10">
            <a:extLst>
              <a:ext uri="{FF2B5EF4-FFF2-40B4-BE49-F238E27FC236}">
                <a16:creationId xmlns="" xmlns:a16="http://schemas.microsoft.com/office/drawing/2014/main" id="{00171824-649B-9048-BBC7-24C8D9604674}"/>
              </a:ext>
            </a:extLst>
          </p:cNvPr>
          <p:cNvSpPr/>
          <p:nvPr/>
        </p:nvSpPr>
        <p:spPr>
          <a:xfrm>
            <a:off x="5147533" y="4016829"/>
            <a:ext cx="3766280" cy="2334985"/>
          </a:xfrm>
          <a:prstGeom prst="rect">
            <a:avLst/>
          </a:prstGeom>
          <a:no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2" descr="figure_13_17a">
            <a:extLst>
              <a:ext uri="{FF2B5EF4-FFF2-40B4-BE49-F238E27FC236}">
                <a16:creationId xmlns="" xmlns:a16="http://schemas.microsoft.com/office/drawing/2014/main" id="{4E21A1F2-1B6C-964B-A740-82B1E6F84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71" y="4636754"/>
            <a:ext cx="4087585" cy="2181465"/>
          </a:xfrm>
          <a:prstGeom prst="rect">
            <a:avLst/>
          </a:prstGeom>
          <a:noFill/>
          <a:ln w="38100">
            <a:solidFill>
              <a:schemeClr val="accent4">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234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1FB084B-D1AB-0144-87CB-516E8C2D9744}"/>
              </a:ext>
            </a:extLst>
          </p:cNvPr>
          <p:cNvSpPr txBox="1"/>
          <p:nvPr/>
        </p:nvSpPr>
        <p:spPr>
          <a:xfrm>
            <a:off x="146958" y="326571"/>
            <a:ext cx="8784772" cy="5755422"/>
          </a:xfrm>
          <a:prstGeom prst="rect">
            <a:avLst/>
          </a:prstGeom>
          <a:noFill/>
        </p:spPr>
        <p:txBody>
          <a:bodyPr wrap="square" rtlCol="0">
            <a:spAutoFit/>
          </a:bodyPr>
          <a:lstStyle/>
          <a:p>
            <a:pPr algn="ctr"/>
            <a:r>
              <a:rPr lang="en-US" sz="2800" b="1" dirty="0">
                <a:solidFill>
                  <a:srgbClr val="800000"/>
                </a:solidFill>
              </a:rPr>
              <a:t>Surgical resection may promote growth of remaining cancer cells</a:t>
            </a:r>
          </a:p>
          <a:p>
            <a:pPr algn="ctr"/>
            <a:endParaRPr lang="en-US" sz="2400" b="1" dirty="0">
              <a:solidFill>
                <a:srgbClr val="800000"/>
              </a:solidFill>
            </a:endParaRPr>
          </a:p>
          <a:p>
            <a:pPr marL="342900" indent="-342900">
              <a:buFont typeface="Arial" panose="020B0604020202020204" pitchFamily="34" charset="0"/>
              <a:buChar char="•"/>
            </a:pPr>
            <a:r>
              <a:rPr lang="en-US" sz="2400" dirty="0">
                <a:solidFill>
                  <a:schemeClr val="tx2"/>
                </a:solidFill>
              </a:rPr>
              <a:t>The wound induced by surgery initiates a wound-healing response</a:t>
            </a:r>
          </a:p>
          <a:p>
            <a:pPr marL="342900" indent="-342900">
              <a:buFont typeface="Wingdings" pitchFamily="2" charset="2"/>
              <a:buChar char="à"/>
            </a:pPr>
            <a:r>
              <a:rPr lang="en-US" sz="2400" dirty="0">
                <a:solidFill>
                  <a:schemeClr val="tx2"/>
                </a:solidFill>
                <a:sym typeface="Wingdings" pitchFamily="2" charset="2"/>
              </a:rPr>
              <a:t>Release of potent mitogenic factors that promote cancer cell growth</a:t>
            </a:r>
          </a:p>
          <a:p>
            <a:pPr marL="342900" indent="-342900">
              <a:buFont typeface="Wingdings" pitchFamily="2" charset="2"/>
              <a:buChar char="à"/>
            </a:pPr>
            <a:endParaRPr lang="en-US" sz="2400" dirty="0">
              <a:solidFill>
                <a:schemeClr val="tx2"/>
              </a:solidFill>
              <a:sym typeface="Wingdings" pitchFamily="2" charset="2"/>
            </a:endParaRPr>
          </a:p>
          <a:p>
            <a:pPr marL="342900" indent="-342900">
              <a:buFont typeface="Arial" panose="020B0604020202020204" pitchFamily="34" charset="0"/>
              <a:buChar char="•"/>
            </a:pPr>
            <a:r>
              <a:rPr lang="en-US" sz="2400" dirty="0">
                <a:solidFill>
                  <a:schemeClr val="tx2"/>
                </a:solidFill>
              </a:rPr>
              <a:t>Cancer cells that are undetectable at the time of surgery (</a:t>
            </a:r>
            <a:r>
              <a:rPr lang="en-US" sz="2400" dirty="0" err="1">
                <a:solidFill>
                  <a:schemeClr val="tx2"/>
                </a:solidFill>
              </a:rPr>
              <a:t>micrometastases</a:t>
            </a:r>
            <a:r>
              <a:rPr lang="en-US" sz="2400" dirty="0">
                <a:solidFill>
                  <a:schemeClr val="tx2"/>
                </a:solidFill>
              </a:rPr>
              <a:t>) benefit from this signaling</a:t>
            </a:r>
          </a:p>
          <a:p>
            <a:r>
              <a:rPr lang="en-US" sz="2400" dirty="0">
                <a:solidFill>
                  <a:schemeClr val="tx2"/>
                </a:solidFill>
                <a:sym typeface="Wingdings" pitchFamily="2" charset="2"/>
              </a:rPr>
              <a:t> promote growth and </a:t>
            </a:r>
            <a:r>
              <a:rPr lang="en-US" sz="2400" dirty="0" err="1">
                <a:solidFill>
                  <a:schemeClr val="tx2"/>
                </a:solidFill>
                <a:sym typeface="Wingdings" pitchFamily="2" charset="2"/>
              </a:rPr>
              <a:t>neoangiogenesis</a:t>
            </a:r>
            <a:endParaRPr lang="en-US" sz="2400" dirty="0">
              <a:solidFill>
                <a:schemeClr val="tx2"/>
              </a:solidFill>
              <a:sym typeface="Wingdings" pitchFamily="2" charset="2"/>
            </a:endParaRPr>
          </a:p>
          <a:p>
            <a:pPr marL="342900" indent="-342900">
              <a:buFont typeface="Wingdings" pitchFamily="2" charset="2"/>
              <a:buChar char="à"/>
            </a:pPr>
            <a:r>
              <a:rPr lang="en-US" sz="2400" dirty="0">
                <a:solidFill>
                  <a:schemeClr val="tx2"/>
                </a:solidFill>
                <a:sym typeface="Wingdings" pitchFamily="2" charset="2"/>
              </a:rPr>
              <a:t>Tumor will reoccur at the primary site or a distant site</a:t>
            </a:r>
          </a:p>
          <a:p>
            <a:pPr marL="342900" indent="-342900">
              <a:buFont typeface="Wingdings" pitchFamily="2" charset="2"/>
              <a:buChar char="à"/>
            </a:pPr>
            <a:endParaRPr lang="en-US" sz="2400" dirty="0">
              <a:solidFill>
                <a:schemeClr val="tx2"/>
              </a:solidFill>
              <a:sym typeface="Wingdings" pitchFamily="2" charset="2"/>
            </a:endParaRPr>
          </a:p>
          <a:p>
            <a:pPr marL="342900" indent="-342900">
              <a:buFont typeface="Arial" panose="020B0604020202020204" pitchFamily="34" charset="0"/>
              <a:buChar char="•"/>
            </a:pPr>
            <a:r>
              <a:rPr lang="en-US" sz="2400" dirty="0">
                <a:solidFill>
                  <a:srgbClr val="0000FF"/>
                </a:solidFill>
                <a:sym typeface="Wingdings" pitchFamily="2" charset="2"/>
              </a:rPr>
              <a:t>Post-operative addition of drugs that inhibit the </a:t>
            </a:r>
            <a:r>
              <a:rPr lang="en-US" sz="2400" dirty="0" smtClean="0">
                <a:solidFill>
                  <a:srgbClr val="0000FF"/>
                </a:solidFill>
                <a:sym typeface="Wingdings" pitchFamily="2" charset="2"/>
              </a:rPr>
              <a:t>GF receptor </a:t>
            </a:r>
            <a:r>
              <a:rPr lang="en-US" sz="2400" dirty="0">
                <a:solidFill>
                  <a:srgbClr val="0000FF"/>
                </a:solidFill>
                <a:sym typeface="Wingdings" pitchFamily="2" charset="2"/>
              </a:rPr>
              <a:t>decrease reoccurrence by 50%</a:t>
            </a:r>
            <a:endParaRPr lang="en-US" sz="2400" dirty="0">
              <a:solidFill>
                <a:srgbClr val="0000FF"/>
              </a:solidFill>
            </a:endParaRPr>
          </a:p>
        </p:txBody>
      </p:sp>
    </p:spTree>
    <p:extLst>
      <p:ext uri="{BB962C8B-B14F-4D97-AF65-F5344CB8AC3E}">
        <p14:creationId xmlns:p14="http://schemas.microsoft.com/office/powerpoint/2010/main" val="2789102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D061C6-E080-684F-93E1-6AB689F321C1}"/>
              </a:ext>
            </a:extLst>
          </p:cNvPr>
          <p:cNvSpPr>
            <a:spLocks noGrp="1"/>
          </p:cNvSpPr>
          <p:nvPr>
            <p:ph type="title"/>
          </p:nvPr>
        </p:nvSpPr>
        <p:spPr>
          <a:xfrm>
            <a:off x="0" y="389070"/>
            <a:ext cx="8913813" cy="914400"/>
          </a:xfrm>
        </p:spPr>
        <p:txBody>
          <a:bodyPr/>
          <a:lstStyle/>
          <a:p>
            <a:r>
              <a:rPr lang="en-US" dirty="0"/>
              <a:t>Other roles for immune response</a:t>
            </a:r>
          </a:p>
        </p:txBody>
      </p:sp>
      <p:sp>
        <p:nvSpPr>
          <p:cNvPr id="3" name="Content Placeholder 2">
            <a:extLst>
              <a:ext uri="{FF2B5EF4-FFF2-40B4-BE49-F238E27FC236}">
                <a16:creationId xmlns="" xmlns:a16="http://schemas.microsoft.com/office/drawing/2014/main" id="{8EC99569-E72A-9D4F-9FC9-193433CCAF3F}"/>
              </a:ext>
            </a:extLst>
          </p:cNvPr>
          <p:cNvSpPr>
            <a:spLocks noGrp="1"/>
          </p:cNvSpPr>
          <p:nvPr>
            <p:ph idx="1"/>
          </p:nvPr>
        </p:nvSpPr>
        <p:spPr>
          <a:xfrm>
            <a:off x="277586" y="3461657"/>
            <a:ext cx="2856884" cy="2864796"/>
          </a:xfrm>
        </p:spPr>
        <p:txBody>
          <a:bodyPr>
            <a:normAutofit/>
          </a:bodyPr>
          <a:lstStyle/>
          <a:p>
            <a:r>
              <a:rPr lang="en-US" dirty="0">
                <a:solidFill>
                  <a:schemeClr val="tx2"/>
                </a:solidFill>
              </a:rPr>
              <a:t>Sometimes cancer cells express it</a:t>
            </a:r>
          </a:p>
          <a:p>
            <a:r>
              <a:rPr lang="en-US" dirty="0">
                <a:solidFill>
                  <a:schemeClr val="tx2"/>
                </a:solidFill>
              </a:rPr>
              <a:t>Sometimes stromal macrophages express it</a:t>
            </a:r>
          </a:p>
        </p:txBody>
      </p:sp>
      <p:pic>
        <p:nvPicPr>
          <p:cNvPr id="4" name="Picture 2" descr="figure_13_25a">
            <a:extLst>
              <a:ext uri="{FF2B5EF4-FFF2-40B4-BE49-F238E27FC236}">
                <a16:creationId xmlns="" xmlns:a16="http://schemas.microsoft.com/office/drawing/2014/main" id="{86291C36-DC2E-C846-AD09-79B327BEB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470" y="2681274"/>
            <a:ext cx="5638800" cy="364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 xmlns:a16="http://schemas.microsoft.com/office/drawing/2014/main" id="{0877290F-B9A4-4744-B53C-B63B381FF5FA}"/>
              </a:ext>
            </a:extLst>
          </p:cNvPr>
          <p:cNvSpPr txBox="1"/>
          <p:nvPr/>
        </p:nvSpPr>
        <p:spPr>
          <a:xfrm>
            <a:off x="545257" y="1313132"/>
            <a:ext cx="8228013" cy="1754326"/>
          </a:xfrm>
          <a:prstGeom prst="rect">
            <a:avLst/>
          </a:prstGeom>
          <a:noFill/>
        </p:spPr>
        <p:txBody>
          <a:bodyPr wrap="square" rtlCol="0">
            <a:spAutoFit/>
          </a:bodyPr>
          <a:lstStyle/>
          <a:p>
            <a:r>
              <a:rPr lang="en-US" sz="2400" b="1" dirty="0">
                <a:solidFill>
                  <a:srgbClr val="800000"/>
                </a:solidFill>
              </a:rPr>
              <a:t>Macrophages play an important role in angiogenesis</a:t>
            </a:r>
          </a:p>
          <a:p>
            <a:endParaRPr lang="en-US" sz="2000" dirty="0">
              <a:solidFill>
                <a:schemeClr val="tx2"/>
              </a:solidFill>
            </a:endParaRPr>
          </a:p>
          <a:p>
            <a:r>
              <a:rPr lang="en-US" sz="2000" b="1" dirty="0">
                <a:solidFill>
                  <a:schemeClr val="tx2"/>
                </a:solidFill>
              </a:rPr>
              <a:t>VEGF</a:t>
            </a:r>
            <a:r>
              <a:rPr lang="en-US" sz="2000" dirty="0">
                <a:solidFill>
                  <a:schemeClr val="tx2"/>
                </a:solidFill>
              </a:rPr>
              <a:t> is a potent angiogenic factor (promotes new blood vessel formation</a:t>
            </a:r>
          </a:p>
          <a:p>
            <a:endParaRPr lang="en-US" sz="2400" b="1" dirty="0">
              <a:solidFill>
                <a:srgbClr val="800000"/>
              </a:solidFill>
            </a:endParaRPr>
          </a:p>
        </p:txBody>
      </p:sp>
    </p:spTree>
    <p:extLst>
      <p:ext uri="{BB962C8B-B14F-4D97-AF65-F5344CB8AC3E}">
        <p14:creationId xmlns:p14="http://schemas.microsoft.com/office/powerpoint/2010/main" val="9653974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1D82A213-D7B1-E84B-9DFB-701254165C57}"/>
              </a:ext>
            </a:extLst>
          </p:cNvPr>
          <p:cNvSpPr txBox="1"/>
          <p:nvPr/>
        </p:nvSpPr>
        <p:spPr>
          <a:xfrm>
            <a:off x="4735286" y="1208313"/>
            <a:ext cx="4114800" cy="5201423"/>
          </a:xfrm>
          <a:prstGeom prst="rect">
            <a:avLst/>
          </a:prstGeom>
          <a:noFill/>
        </p:spPr>
        <p:txBody>
          <a:bodyPr wrap="square" rtlCol="0">
            <a:spAutoFit/>
          </a:bodyPr>
          <a:lstStyle/>
          <a:p>
            <a:r>
              <a:rPr lang="en-US" sz="2000" b="1" dirty="0">
                <a:solidFill>
                  <a:srgbClr val="00B050"/>
                </a:solidFill>
              </a:rPr>
              <a:t>VEGF-</a:t>
            </a:r>
            <a:r>
              <a:rPr lang="en-US" sz="2000" dirty="0"/>
              <a:t>expressing macrophages are positioned near and contribute to the development of </a:t>
            </a:r>
            <a:r>
              <a:rPr lang="en-US" sz="2000" dirty="0">
                <a:solidFill>
                  <a:schemeClr val="accent4">
                    <a:lumMod val="50000"/>
                  </a:schemeClr>
                </a:solidFill>
              </a:rPr>
              <a:t>tumor</a:t>
            </a:r>
            <a:r>
              <a:rPr lang="en-US" sz="2000" dirty="0"/>
              <a:t> associated </a:t>
            </a:r>
            <a:r>
              <a:rPr lang="en-US" sz="2000" dirty="0">
                <a:solidFill>
                  <a:srgbClr val="C00000"/>
                </a:solidFill>
              </a:rPr>
              <a:t>blood vessels</a:t>
            </a:r>
          </a:p>
          <a:p>
            <a:endParaRPr lang="en-US" sz="2000" dirty="0">
              <a:solidFill>
                <a:srgbClr val="C00000"/>
              </a:solidFill>
            </a:endParaRPr>
          </a:p>
          <a:p>
            <a:endParaRPr lang="en-US" sz="2000" dirty="0">
              <a:solidFill>
                <a:srgbClr val="C00000"/>
              </a:solidFill>
            </a:endParaRPr>
          </a:p>
          <a:p>
            <a:endParaRPr lang="en-US" sz="2000" dirty="0">
              <a:solidFill>
                <a:srgbClr val="C00000"/>
              </a:solidFill>
            </a:endParaRPr>
          </a:p>
          <a:p>
            <a:r>
              <a:rPr lang="en-US" sz="2000" dirty="0">
                <a:solidFill>
                  <a:schemeClr val="tx2"/>
                </a:solidFill>
              </a:rPr>
              <a:t>Density of macrophages in a tumor correspond with poor patient prognosis</a:t>
            </a:r>
          </a:p>
          <a:p>
            <a:endParaRPr lang="en-US" sz="2000" dirty="0">
              <a:solidFill>
                <a:schemeClr val="tx2"/>
              </a:solidFill>
            </a:endParaRPr>
          </a:p>
          <a:p>
            <a:endParaRPr lang="en-US" sz="2000" dirty="0">
              <a:solidFill>
                <a:schemeClr val="tx2"/>
              </a:solidFill>
            </a:endParaRPr>
          </a:p>
          <a:p>
            <a:r>
              <a:rPr lang="en-US" sz="2400" b="1" dirty="0">
                <a:solidFill>
                  <a:schemeClr val="tx2"/>
                </a:solidFill>
              </a:rPr>
              <a:t>Correlative or causative relationship</a:t>
            </a:r>
            <a:r>
              <a:rPr lang="en-US" sz="2400" b="1" dirty="0" smtClean="0">
                <a:solidFill>
                  <a:schemeClr val="tx2"/>
                </a:solidFill>
              </a:rPr>
              <a:t>? </a:t>
            </a:r>
          </a:p>
          <a:p>
            <a:r>
              <a:rPr lang="en-US" sz="2400" b="1" dirty="0" smtClean="0">
                <a:solidFill>
                  <a:schemeClr val="tx2"/>
                </a:solidFill>
              </a:rPr>
              <a:t>Or both?</a:t>
            </a:r>
            <a:endParaRPr lang="en-US" sz="2400" b="1" dirty="0">
              <a:solidFill>
                <a:schemeClr val="tx2"/>
              </a:solidFill>
            </a:endParaRPr>
          </a:p>
        </p:txBody>
      </p:sp>
      <p:pic>
        <p:nvPicPr>
          <p:cNvPr id="7" name="Picture 2" descr="figure_13_25b">
            <a:extLst>
              <a:ext uri="{FF2B5EF4-FFF2-40B4-BE49-F238E27FC236}">
                <a16:creationId xmlns="" xmlns:a16="http://schemas.microsoft.com/office/drawing/2014/main" id="{8D02BC99-2696-4743-97A0-35465B45A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58" y="312057"/>
            <a:ext cx="4119563"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714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17921A-EA77-D849-9BF7-1039123BF21F}"/>
              </a:ext>
            </a:extLst>
          </p:cNvPr>
          <p:cNvSpPr>
            <a:spLocks noGrp="1"/>
          </p:cNvSpPr>
          <p:nvPr>
            <p:ph type="title"/>
          </p:nvPr>
        </p:nvSpPr>
        <p:spPr>
          <a:xfrm>
            <a:off x="0" y="342900"/>
            <a:ext cx="8913813" cy="1140185"/>
          </a:xfrm>
        </p:spPr>
        <p:txBody>
          <a:bodyPr>
            <a:normAutofit fontScale="90000"/>
          </a:bodyPr>
          <a:lstStyle/>
          <a:p>
            <a:r>
              <a:rPr lang="en-US" dirty="0"/>
              <a:t>Cancer cells require access to circulatory system</a:t>
            </a:r>
          </a:p>
        </p:txBody>
      </p:sp>
      <p:sp>
        <p:nvSpPr>
          <p:cNvPr id="3" name="Content Placeholder 2">
            <a:extLst>
              <a:ext uri="{FF2B5EF4-FFF2-40B4-BE49-F238E27FC236}">
                <a16:creationId xmlns="" xmlns:a16="http://schemas.microsoft.com/office/drawing/2014/main" id="{4124F5CB-3263-6043-9490-E0CABABB10DF}"/>
              </a:ext>
            </a:extLst>
          </p:cNvPr>
          <p:cNvSpPr>
            <a:spLocks noGrp="1"/>
          </p:cNvSpPr>
          <p:nvPr>
            <p:ph idx="1"/>
          </p:nvPr>
        </p:nvSpPr>
        <p:spPr>
          <a:xfrm>
            <a:off x="200023" y="1615847"/>
            <a:ext cx="8713789" cy="3670767"/>
          </a:xfrm>
        </p:spPr>
        <p:txBody>
          <a:bodyPr/>
          <a:lstStyle/>
          <a:p>
            <a:r>
              <a:rPr lang="en-US" dirty="0"/>
              <a:t>Cancer cells grow preferentially around blood vessels</a:t>
            </a:r>
          </a:p>
          <a:p>
            <a:r>
              <a:rPr lang="en-US" dirty="0"/>
              <a:t>Diffusion through tissue is limited and </a:t>
            </a:r>
            <a:r>
              <a:rPr lang="en-US" dirty="0">
                <a:solidFill>
                  <a:schemeClr val="tx2"/>
                </a:solidFill>
              </a:rPr>
              <a:t>tissue becomes </a:t>
            </a:r>
            <a:r>
              <a:rPr lang="en-US" b="1" dirty="0">
                <a:solidFill>
                  <a:srgbClr val="C00000"/>
                </a:solidFill>
              </a:rPr>
              <a:t>hypoxic (oxygen poor)  </a:t>
            </a:r>
            <a:r>
              <a:rPr lang="en-US" dirty="0"/>
              <a:t>&lt;100um away from </a:t>
            </a:r>
            <a:r>
              <a:rPr lang="en-US" b="1" dirty="0">
                <a:solidFill>
                  <a:srgbClr val="00B050"/>
                </a:solidFill>
              </a:rPr>
              <a:t>capillaries</a:t>
            </a:r>
          </a:p>
        </p:txBody>
      </p:sp>
      <p:pic>
        <p:nvPicPr>
          <p:cNvPr id="6" name="Picture 2" descr="figure_13_27a">
            <a:extLst>
              <a:ext uri="{FF2B5EF4-FFF2-40B4-BE49-F238E27FC236}">
                <a16:creationId xmlns="" xmlns:a16="http://schemas.microsoft.com/office/drawing/2014/main" id="{8A1EA93A-5E95-5642-A345-D6B4D453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2948356"/>
            <a:ext cx="4241800" cy="3758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91265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17921A-EA77-D849-9BF7-1039123BF21F}"/>
              </a:ext>
            </a:extLst>
          </p:cNvPr>
          <p:cNvSpPr>
            <a:spLocks noGrp="1"/>
          </p:cNvSpPr>
          <p:nvPr>
            <p:ph type="title"/>
          </p:nvPr>
        </p:nvSpPr>
        <p:spPr>
          <a:xfrm>
            <a:off x="0" y="342900"/>
            <a:ext cx="8913813" cy="1140185"/>
          </a:xfrm>
        </p:spPr>
        <p:txBody>
          <a:bodyPr>
            <a:normAutofit fontScale="90000"/>
          </a:bodyPr>
          <a:lstStyle/>
          <a:p>
            <a:r>
              <a:rPr lang="en-US" dirty="0"/>
              <a:t>Cancer cells require access to circulatory system</a:t>
            </a:r>
          </a:p>
        </p:txBody>
      </p:sp>
      <p:sp>
        <p:nvSpPr>
          <p:cNvPr id="3" name="Content Placeholder 2">
            <a:extLst>
              <a:ext uri="{FF2B5EF4-FFF2-40B4-BE49-F238E27FC236}">
                <a16:creationId xmlns="" xmlns:a16="http://schemas.microsoft.com/office/drawing/2014/main" id="{4124F5CB-3263-6043-9490-E0CABABB10DF}"/>
              </a:ext>
            </a:extLst>
          </p:cNvPr>
          <p:cNvSpPr>
            <a:spLocks noGrp="1"/>
          </p:cNvSpPr>
          <p:nvPr>
            <p:ph idx="1"/>
          </p:nvPr>
        </p:nvSpPr>
        <p:spPr>
          <a:xfrm>
            <a:off x="200023" y="1615847"/>
            <a:ext cx="8713789" cy="3670767"/>
          </a:xfrm>
        </p:spPr>
        <p:txBody>
          <a:bodyPr/>
          <a:lstStyle/>
          <a:p>
            <a:r>
              <a:rPr lang="en-US" dirty="0"/>
              <a:t>Cancer cells grow preferentially around blood vessels</a:t>
            </a:r>
          </a:p>
          <a:p>
            <a:r>
              <a:rPr lang="en-US" dirty="0">
                <a:solidFill>
                  <a:schemeClr val="tx2"/>
                </a:solidFill>
              </a:rPr>
              <a:t>Diffusion through tissue is limited and tissue becomes </a:t>
            </a:r>
            <a:r>
              <a:rPr lang="en-US" b="1" dirty="0">
                <a:solidFill>
                  <a:schemeClr val="tx2"/>
                </a:solidFill>
              </a:rPr>
              <a:t>hypoxic (oxygen poor)  </a:t>
            </a:r>
            <a:r>
              <a:rPr lang="en-US" dirty="0">
                <a:solidFill>
                  <a:schemeClr val="tx2"/>
                </a:solidFill>
              </a:rPr>
              <a:t>&lt;100um away from </a:t>
            </a:r>
            <a:r>
              <a:rPr lang="en-US" b="1" dirty="0">
                <a:solidFill>
                  <a:schemeClr val="tx2"/>
                </a:solidFill>
              </a:rPr>
              <a:t>capillaries</a:t>
            </a:r>
          </a:p>
          <a:p>
            <a:r>
              <a:rPr lang="en-US" dirty="0">
                <a:solidFill>
                  <a:schemeClr val="tx2"/>
                </a:solidFill>
              </a:rPr>
              <a:t>Well oxygenated cancer cells are healthy, those in hypoxic regions become necrotic</a:t>
            </a:r>
          </a:p>
        </p:txBody>
      </p:sp>
      <p:pic>
        <p:nvPicPr>
          <p:cNvPr id="5" name="Picture 2" descr="figure_13_27b">
            <a:extLst>
              <a:ext uri="{FF2B5EF4-FFF2-40B4-BE49-F238E27FC236}">
                <a16:creationId xmlns="" xmlns:a16="http://schemas.microsoft.com/office/drawing/2014/main" id="{292A8C00-BF40-7440-B4DC-6C576CCDF3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046"/>
          <a:stretch/>
        </p:blipFill>
        <p:spPr bwMode="auto">
          <a:xfrm>
            <a:off x="1140391" y="3706693"/>
            <a:ext cx="7121868" cy="289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6691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DCD3A3-6C66-CC41-A485-ED09EA9EBF9B}"/>
              </a:ext>
            </a:extLst>
          </p:cNvPr>
          <p:cNvSpPr>
            <a:spLocks noGrp="1"/>
          </p:cNvSpPr>
          <p:nvPr>
            <p:ph type="title"/>
          </p:nvPr>
        </p:nvSpPr>
        <p:spPr>
          <a:xfrm>
            <a:off x="0" y="389071"/>
            <a:ext cx="8913813" cy="914400"/>
          </a:xfrm>
        </p:spPr>
        <p:txBody>
          <a:bodyPr/>
          <a:lstStyle/>
          <a:p>
            <a:r>
              <a:rPr lang="en-US" dirty="0"/>
              <a:t>Hypoxia promotes necrosis</a:t>
            </a:r>
          </a:p>
        </p:txBody>
      </p:sp>
      <p:sp>
        <p:nvSpPr>
          <p:cNvPr id="3" name="Content Placeholder 2">
            <a:extLst>
              <a:ext uri="{FF2B5EF4-FFF2-40B4-BE49-F238E27FC236}">
                <a16:creationId xmlns="" xmlns:a16="http://schemas.microsoft.com/office/drawing/2014/main" id="{F09CFB8D-0CF5-794F-950F-7191D803C0B2}"/>
              </a:ext>
            </a:extLst>
          </p:cNvPr>
          <p:cNvSpPr>
            <a:spLocks noGrp="1"/>
          </p:cNvSpPr>
          <p:nvPr>
            <p:ph idx="1"/>
          </p:nvPr>
        </p:nvSpPr>
        <p:spPr>
          <a:xfrm>
            <a:off x="5760835" y="1485901"/>
            <a:ext cx="3383165" cy="5041688"/>
          </a:xfrm>
        </p:spPr>
        <p:txBody>
          <a:bodyPr>
            <a:normAutofit fontScale="92500" lnSpcReduction="10000"/>
          </a:bodyPr>
          <a:lstStyle/>
          <a:p>
            <a:r>
              <a:rPr lang="en-US" dirty="0"/>
              <a:t>In healthy tissue no cells are more than a couple of cell widths from a capillary</a:t>
            </a:r>
          </a:p>
          <a:p>
            <a:r>
              <a:rPr lang="en-US" dirty="0"/>
              <a:t>If growth outpaces the rate of new capillary formation cancer cells that lack access to the stroma (and associated capillaries) die</a:t>
            </a:r>
          </a:p>
          <a:p>
            <a:r>
              <a:rPr lang="en-US" dirty="0"/>
              <a:t>Capacity for </a:t>
            </a:r>
            <a:r>
              <a:rPr lang="en-US" dirty="0" err="1"/>
              <a:t>neoangiogenesis</a:t>
            </a:r>
            <a:r>
              <a:rPr lang="en-US" dirty="0"/>
              <a:t> represents a rate-limiting step in cancer progression </a:t>
            </a:r>
            <a:r>
              <a:rPr lang="en-US" dirty="0">
                <a:sym typeface="Wingdings" pitchFamily="2" charset="2"/>
              </a:rPr>
              <a:t> </a:t>
            </a:r>
            <a:r>
              <a:rPr lang="en-US" b="1" dirty="0">
                <a:sym typeface="Wingdings" pitchFamily="2" charset="2"/>
              </a:rPr>
              <a:t>angiogenic switch</a:t>
            </a:r>
            <a:endParaRPr lang="en-US" b="1" dirty="0"/>
          </a:p>
        </p:txBody>
      </p:sp>
      <p:pic>
        <p:nvPicPr>
          <p:cNvPr id="4" name="Picture 2" descr="figure_13_28">
            <a:extLst>
              <a:ext uri="{FF2B5EF4-FFF2-40B4-BE49-F238E27FC236}">
                <a16:creationId xmlns="" xmlns:a16="http://schemas.microsoft.com/office/drawing/2014/main" id="{DE180FCD-0028-BF41-B3C1-903571F13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30" y="1972943"/>
            <a:ext cx="5630205" cy="430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 xmlns:a16="http://schemas.microsoft.com/office/drawing/2014/main" id="{48EE6280-317A-2341-AFAC-9327FF0930BE}"/>
              </a:ext>
            </a:extLst>
          </p:cNvPr>
          <p:cNvSpPr txBox="1"/>
          <p:nvPr/>
        </p:nvSpPr>
        <p:spPr>
          <a:xfrm>
            <a:off x="0" y="1600796"/>
            <a:ext cx="3563796" cy="400110"/>
          </a:xfrm>
          <a:prstGeom prst="rect">
            <a:avLst/>
          </a:prstGeom>
          <a:noFill/>
        </p:spPr>
        <p:txBody>
          <a:bodyPr wrap="none" rtlCol="0">
            <a:spAutoFit/>
          </a:bodyPr>
          <a:lstStyle/>
          <a:p>
            <a:r>
              <a:rPr lang="en-US" sz="2000" b="1" dirty="0"/>
              <a:t>Advanced prostate cancer</a:t>
            </a:r>
          </a:p>
        </p:txBody>
      </p:sp>
    </p:spTree>
    <p:extLst>
      <p:ext uri="{BB962C8B-B14F-4D97-AF65-F5344CB8AC3E}">
        <p14:creationId xmlns:p14="http://schemas.microsoft.com/office/powerpoint/2010/main" val="29012305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9596" y="322350"/>
            <a:ext cx="8825688" cy="6494087"/>
          </a:xfrm>
          <a:prstGeom prst="rect">
            <a:avLst/>
          </a:prstGeom>
        </p:spPr>
        <p:txBody>
          <a:bodyPr wrap="square">
            <a:spAutoFit/>
          </a:bodyPr>
          <a:lstStyle/>
          <a:p>
            <a:r>
              <a:rPr lang="en-US" sz="2000" b="1" i="1" dirty="0">
                <a:solidFill>
                  <a:srgbClr val="800000"/>
                </a:solidFill>
              </a:rPr>
              <a:t>Aneuploidy, </a:t>
            </a:r>
            <a:r>
              <a:rPr lang="en-US" sz="2000" b="1" i="1" dirty="0" err="1">
                <a:solidFill>
                  <a:srgbClr val="800000"/>
                </a:solidFill>
              </a:rPr>
              <a:t>tetraploidy</a:t>
            </a:r>
            <a:r>
              <a:rPr lang="en-US" sz="2000" b="1" i="1" dirty="0">
                <a:solidFill>
                  <a:srgbClr val="800000"/>
                </a:solidFill>
              </a:rPr>
              <a:t>, and centrosomes:  a numbers game</a:t>
            </a:r>
            <a:r>
              <a:rPr lang="en-US" sz="2000" dirty="0">
                <a:solidFill>
                  <a:srgbClr val="800000"/>
                </a:solidFill>
              </a:rPr>
              <a:t> </a:t>
            </a:r>
          </a:p>
          <a:p>
            <a:r>
              <a:rPr lang="sk-SK" b="1" dirty="0"/>
              <a:t> </a:t>
            </a:r>
            <a:endParaRPr lang="sk-SK" dirty="0"/>
          </a:p>
          <a:p>
            <a:r>
              <a:rPr lang="sk-SK" b="1" i="1" dirty="0"/>
              <a:t>Daniela Cimini, Ph.D.</a:t>
            </a:r>
            <a:endParaRPr lang="sk-SK" dirty="0"/>
          </a:p>
          <a:p>
            <a:r>
              <a:rPr lang="sk-SK" i="1" dirty="0"/>
              <a:t>Professor, Department of Biological Sciences</a:t>
            </a:r>
          </a:p>
          <a:p>
            <a:r>
              <a:rPr lang="sk-SK" i="1" dirty="0"/>
              <a:t>Professor of Health Sciences, Fralin Life Sciences Institute Fellow</a:t>
            </a:r>
          </a:p>
          <a:p>
            <a:r>
              <a:rPr lang="sk-SK" i="1" dirty="0"/>
              <a:t>Virginia </a:t>
            </a:r>
            <a:r>
              <a:rPr lang="sk-SK" i="1" dirty="0" smtClean="0"/>
              <a:t>Tech</a:t>
            </a:r>
          </a:p>
          <a:p>
            <a:endParaRPr lang="sk-SK" dirty="0"/>
          </a:p>
          <a:p>
            <a:r>
              <a:rPr lang="sk-SK" dirty="0"/>
              <a:t>Aneuploidy, or an incorrect number of chromosomes, is the leading cause of miscarriage and birth defects in humans, and a ubiquitous feature of cancer cells. I will discuss some of our work aimed at investigating how aneuploidy impacts cell division and cell proliferation in human cells. The second part of the talk will focus on the early evolution of tetraploid cells. Tetraploidy, or doubling of the genome, can promote tumorigenesis and is believed to occur during the evolution of many tumors. One model proposes that the extra centrosomes acquired during tetraploidization trigger multipolar cell divisions which result in chromosome missegregation and aneuploidy, and this in turn promotes tumorigenesis. However, our work shows that newly formed tetraploid cells can rapidly lose their extra centrosomes and identifies the cellular process by which the extra centrosomes are lost. In addition to identifying a cell population evolution pattern, our work suggests that tetraploidy may promote tumorigenesis in ways other than the acquisition of extra centrosomes and multipolar cell divisions.</a:t>
            </a:r>
          </a:p>
          <a:p>
            <a:r>
              <a:rPr lang="sk-SK" b="1" i="1" dirty="0"/>
              <a:t> 	</a:t>
            </a:r>
          </a:p>
        </p:txBody>
      </p:sp>
    </p:spTree>
    <p:extLst>
      <p:ext uri="{BB962C8B-B14F-4D97-AF65-F5344CB8AC3E}">
        <p14:creationId xmlns:p14="http://schemas.microsoft.com/office/powerpoint/2010/main" val="3208711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23338-61AD-C04D-BCC9-AFD1BF2779E5}"/>
              </a:ext>
            </a:extLst>
          </p:cNvPr>
          <p:cNvSpPr>
            <a:spLocks noGrp="1"/>
          </p:cNvSpPr>
          <p:nvPr>
            <p:ph type="title"/>
          </p:nvPr>
        </p:nvSpPr>
        <p:spPr>
          <a:xfrm>
            <a:off x="-7371" y="326913"/>
            <a:ext cx="8913813" cy="914400"/>
          </a:xfrm>
        </p:spPr>
        <p:txBody>
          <a:bodyPr/>
          <a:lstStyle/>
          <a:p>
            <a:r>
              <a:rPr lang="en-US" dirty="0"/>
              <a:t>Drive for </a:t>
            </a:r>
            <a:r>
              <a:rPr lang="en-US" dirty="0" err="1"/>
              <a:t>neoangiogenesis</a:t>
            </a:r>
            <a:endParaRPr lang="en-US" dirty="0"/>
          </a:p>
        </p:txBody>
      </p:sp>
      <p:sp>
        <p:nvSpPr>
          <p:cNvPr id="3" name="Content Placeholder 2">
            <a:extLst>
              <a:ext uri="{FF2B5EF4-FFF2-40B4-BE49-F238E27FC236}">
                <a16:creationId xmlns="" xmlns:a16="http://schemas.microsoft.com/office/drawing/2014/main" id="{8BF11739-BC0A-6541-8E25-BAEF95F30623}"/>
              </a:ext>
            </a:extLst>
          </p:cNvPr>
          <p:cNvSpPr>
            <a:spLocks noGrp="1"/>
          </p:cNvSpPr>
          <p:nvPr>
            <p:ph idx="1"/>
          </p:nvPr>
        </p:nvSpPr>
        <p:spPr>
          <a:xfrm>
            <a:off x="342900" y="1419906"/>
            <a:ext cx="7805057" cy="4556351"/>
          </a:xfrm>
        </p:spPr>
        <p:txBody>
          <a:bodyPr>
            <a:normAutofit/>
          </a:bodyPr>
          <a:lstStyle/>
          <a:p>
            <a:pPr marL="0" indent="0">
              <a:buNone/>
            </a:pPr>
            <a:r>
              <a:rPr lang="en-US" sz="2400" b="1" dirty="0">
                <a:solidFill>
                  <a:srgbClr val="800000"/>
                </a:solidFill>
              </a:rPr>
              <a:t>Vasculature provides essential support to the growing tumor…</a:t>
            </a:r>
          </a:p>
          <a:p>
            <a:pPr marL="0" indent="0">
              <a:buNone/>
            </a:pPr>
            <a:r>
              <a:rPr lang="en-US" sz="2400" u="sng" dirty="0">
                <a:solidFill>
                  <a:schemeClr val="tx2"/>
                </a:solidFill>
              </a:rPr>
              <a:t>Provide:</a:t>
            </a:r>
          </a:p>
          <a:p>
            <a:r>
              <a:rPr lang="en-US" sz="2400" b="1" dirty="0">
                <a:solidFill>
                  <a:srgbClr val="FFC000"/>
                </a:solidFill>
              </a:rPr>
              <a:t>Oxygen</a:t>
            </a:r>
          </a:p>
          <a:p>
            <a:r>
              <a:rPr lang="en-US" sz="2400" b="1" dirty="0">
                <a:solidFill>
                  <a:schemeClr val="accent1">
                    <a:lumMod val="50000"/>
                  </a:schemeClr>
                </a:solidFill>
              </a:rPr>
              <a:t>N</a:t>
            </a:r>
            <a:r>
              <a:rPr lang="en-US" sz="2400" b="1" dirty="0">
                <a:solidFill>
                  <a:srgbClr val="7030A0"/>
                </a:solidFill>
              </a:rPr>
              <a:t>u</a:t>
            </a:r>
            <a:r>
              <a:rPr lang="en-US" sz="2400" b="1" dirty="0">
                <a:solidFill>
                  <a:schemeClr val="accent1">
                    <a:lumMod val="50000"/>
                  </a:schemeClr>
                </a:solidFill>
              </a:rPr>
              <a:t>t</a:t>
            </a:r>
            <a:r>
              <a:rPr lang="en-US" sz="2400" b="1" dirty="0">
                <a:solidFill>
                  <a:srgbClr val="7030A0"/>
                </a:solidFill>
              </a:rPr>
              <a:t>r</a:t>
            </a:r>
            <a:r>
              <a:rPr lang="en-US" sz="2400" b="1" dirty="0">
                <a:solidFill>
                  <a:schemeClr val="accent1">
                    <a:lumMod val="50000"/>
                  </a:schemeClr>
                </a:solidFill>
              </a:rPr>
              <a:t>i</a:t>
            </a:r>
            <a:r>
              <a:rPr lang="en-US" sz="2400" b="1" dirty="0">
                <a:solidFill>
                  <a:srgbClr val="7030A0"/>
                </a:solidFill>
              </a:rPr>
              <a:t>e</a:t>
            </a:r>
            <a:r>
              <a:rPr lang="en-US" sz="2400" b="1" dirty="0">
                <a:solidFill>
                  <a:schemeClr val="accent1">
                    <a:lumMod val="50000"/>
                  </a:schemeClr>
                </a:solidFill>
              </a:rPr>
              <a:t>n</a:t>
            </a:r>
            <a:r>
              <a:rPr lang="en-US" sz="2400" b="1" dirty="0">
                <a:solidFill>
                  <a:srgbClr val="7030A0"/>
                </a:solidFill>
              </a:rPr>
              <a:t>t</a:t>
            </a:r>
            <a:r>
              <a:rPr lang="en-US" sz="2400" b="1" dirty="0">
                <a:solidFill>
                  <a:schemeClr val="accent1">
                    <a:lumMod val="50000"/>
                  </a:schemeClr>
                </a:solidFill>
              </a:rPr>
              <a:t>s</a:t>
            </a:r>
          </a:p>
          <a:p>
            <a:pPr marL="0" indent="0">
              <a:buNone/>
            </a:pPr>
            <a:r>
              <a:rPr lang="en-US" sz="2400" u="sng" dirty="0">
                <a:solidFill>
                  <a:schemeClr val="tx2"/>
                </a:solidFill>
              </a:rPr>
              <a:t>Limit</a:t>
            </a:r>
            <a:r>
              <a:rPr lang="en-US" sz="2400" dirty="0">
                <a:solidFill>
                  <a:schemeClr val="tx2"/>
                </a:solidFill>
              </a:rPr>
              <a:t>:</a:t>
            </a:r>
          </a:p>
          <a:p>
            <a:r>
              <a:rPr lang="en-US" sz="2400" b="1" dirty="0">
                <a:solidFill>
                  <a:srgbClr val="C00000"/>
                </a:solidFill>
              </a:rPr>
              <a:t>metabolic waste buildup</a:t>
            </a:r>
          </a:p>
          <a:p>
            <a:r>
              <a:rPr lang="en-US" sz="2400" b="1" dirty="0">
                <a:solidFill>
                  <a:schemeClr val="accent4">
                    <a:lumMod val="50000"/>
                  </a:schemeClr>
                </a:solidFill>
                <a:sym typeface="Wingdings" pitchFamily="2" charset="2"/>
              </a:rPr>
              <a:t>low pH</a:t>
            </a:r>
            <a:endParaRPr lang="en-US" sz="2400" b="1" dirty="0">
              <a:solidFill>
                <a:schemeClr val="accent4">
                  <a:lumMod val="50000"/>
                </a:schemeClr>
              </a:solidFill>
            </a:endParaRPr>
          </a:p>
          <a:p>
            <a:pPr marL="0" indent="0">
              <a:buNone/>
            </a:pPr>
            <a:endParaRPr lang="en-US" sz="2400" dirty="0">
              <a:solidFill>
                <a:schemeClr val="tx2"/>
              </a:solidFill>
            </a:endParaRPr>
          </a:p>
        </p:txBody>
      </p:sp>
      <p:pic>
        <p:nvPicPr>
          <p:cNvPr id="4" name="Picture 2" descr="figure_13_27d">
            <a:extLst>
              <a:ext uri="{FF2B5EF4-FFF2-40B4-BE49-F238E27FC236}">
                <a16:creationId xmlns="" xmlns:a16="http://schemas.microsoft.com/office/drawing/2014/main" id="{F12F0B01-809B-3646-8219-FB3752EAC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28" y="2080997"/>
            <a:ext cx="3463149" cy="4515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32792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7F9594-373F-0744-87EF-0902B757BC9E}"/>
              </a:ext>
            </a:extLst>
          </p:cNvPr>
          <p:cNvSpPr>
            <a:spLocks noGrp="1"/>
          </p:cNvSpPr>
          <p:nvPr>
            <p:ph type="title"/>
          </p:nvPr>
        </p:nvSpPr>
        <p:spPr>
          <a:xfrm>
            <a:off x="0" y="326571"/>
            <a:ext cx="8913813" cy="1254485"/>
          </a:xfrm>
        </p:spPr>
        <p:txBody>
          <a:bodyPr>
            <a:normAutofit/>
          </a:bodyPr>
          <a:lstStyle/>
          <a:p>
            <a:r>
              <a:rPr lang="en-US" dirty="0"/>
              <a:t>Exploiting immune response to form capillaries</a:t>
            </a:r>
          </a:p>
        </p:txBody>
      </p:sp>
      <p:sp>
        <p:nvSpPr>
          <p:cNvPr id="3" name="Content Placeholder 2">
            <a:extLst>
              <a:ext uri="{FF2B5EF4-FFF2-40B4-BE49-F238E27FC236}">
                <a16:creationId xmlns="" xmlns:a16="http://schemas.microsoft.com/office/drawing/2014/main" id="{8E9D2141-0259-6342-89C1-98D4283F3E52}"/>
              </a:ext>
            </a:extLst>
          </p:cNvPr>
          <p:cNvSpPr>
            <a:spLocks noGrp="1"/>
          </p:cNvSpPr>
          <p:nvPr>
            <p:ph idx="1"/>
          </p:nvPr>
        </p:nvSpPr>
        <p:spPr>
          <a:xfrm>
            <a:off x="473529" y="1698171"/>
            <a:ext cx="8251371" cy="5159829"/>
          </a:xfrm>
        </p:spPr>
        <p:txBody>
          <a:bodyPr>
            <a:normAutofit lnSpcReduction="10000"/>
          </a:bodyPr>
          <a:lstStyle/>
          <a:p>
            <a:r>
              <a:rPr lang="en-US" dirty="0"/>
              <a:t>Like myofibroblasts, TAMS (tumor associated macrophages) secrete </a:t>
            </a:r>
            <a:r>
              <a:rPr lang="en-US" b="1" dirty="0"/>
              <a:t>MMPs</a:t>
            </a:r>
            <a:r>
              <a:rPr lang="en-US" dirty="0"/>
              <a:t> (Matrix </a:t>
            </a:r>
            <a:r>
              <a:rPr lang="en-US" dirty="0" err="1" smtClean="0"/>
              <a:t>Metalloproteinases</a:t>
            </a:r>
            <a:r>
              <a:rPr lang="en-US" dirty="0" smtClean="0"/>
              <a:t>) that </a:t>
            </a:r>
            <a:r>
              <a:rPr lang="en-US" dirty="0"/>
              <a:t>cleave and reorganize the ECM </a:t>
            </a:r>
            <a:endParaRPr lang="en-US" dirty="0">
              <a:sym typeface="Wingdings" pitchFamily="2" charset="2"/>
            </a:endParaRPr>
          </a:p>
          <a:p>
            <a:pPr>
              <a:buFont typeface="Wingdings" pitchFamily="2" charset="2"/>
              <a:buChar char="à"/>
            </a:pPr>
            <a:r>
              <a:rPr lang="en-US" dirty="0" smtClean="0">
                <a:sym typeface="Wingdings" pitchFamily="2" charset="2"/>
              </a:rPr>
              <a:t>Liberating mitogens</a:t>
            </a:r>
          </a:p>
          <a:p>
            <a:pPr>
              <a:buFont typeface="Wingdings" pitchFamily="2" charset="2"/>
              <a:buChar char="à"/>
            </a:pPr>
            <a:endParaRPr lang="en-US" dirty="0" smtClean="0">
              <a:sym typeface="Wingdings" pitchFamily="2" charset="2"/>
            </a:endParaRPr>
          </a:p>
          <a:p>
            <a:pPr>
              <a:buFont typeface="Wingdings" pitchFamily="2" charset="2"/>
              <a:buChar char="à"/>
            </a:pPr>
            <a:endParaRPr lang="en-US" dirty="0">
              <a:sym typeface="Wingdings" pitchFamily="2" charset="2"/>
            </a:endParaRPr>
          </a:p>
          <a:p>
            <a:pPr>
              <a:buFont typeface="Wingdings" pitchFamily="2" charset="2"/>
              <a:buChar char="à"/>
            </a:pPr>
            <a:endParaRPr lang="en-US" dirty="0" smtClean="0">
              <a:sym typeface="Wingdings" pitchFamily="2" charset="2"/>
            </a:endParaRPr>
          </a:p>
          <a:p>
            <a:pPr>
              <a:buFont typeface="Wingdings" pitchFamily="2" charset="2"/>
              <a:buChar char="à"/>
            </a:pPr>
            <a:r>
              <a:rPr lang="en-US" dirty="0" smtClean="0">
                <a:sym typeface="Wingdings" pitchFamily="2" charset="2"/>
              </a:rPr>
              <a:t>Making </a:t>
            </a:r>
            <a:r>
              <a:rPr lang="en-US" dirty="0">
                <a:sym typeface="Wingdings" pitchFamily="2" charset="2"/>
              </a:rPr>
              <a:t>way new blood vessel growth, disrupting tissue, and permitting space for the growing </a:t>
            </a:r>
            <a:r>
              <a:rPr lang="en-US" dirty="0" smtClean="0">
                <a:sym typeface="Wingdings" pitchFamily="2" charset="2"/>
              </a:rPr>
              <a:t>tumor</a:t>
            </a:r>
            <a:endParaRPr lang="en-US" dirty="0">
              <a:sym typeface="Wingdings" pitchFamily="2" charset="2"/>
            </a:endParaRPr>
          </a:p>
          <a:p>
            <a:r>
              <a:rPr lang="en-US" dirty="0" smtClean="0">
                <a:sym typeface="Wingdings" pitchFamily="2" charset="2"/>
              </a:rPr>
              <a:t>TAMs are </a:t>
            </a:r>
            <a:r>
              <a:rPr lang="en-US" dirty="0">
                <a:sym typeface="Wingdings" pitchFamily="2" charset="2"/>
              </a:rPr>
              <a:t>attracted to hypoxic regions of tumors (oxygen poor)</a:t>
            </a:r>
          </a:p>
          <a:p>
            <a:pPr>
              <a:buFont typeface="Wingdings" pitchFamily="2" charset="2"/>
              <a:buChar char="à"/>
            </a:pPr>
            <a:r>
              <a:rPr lang="en-US" b="1" dirty="0">
                <a:sym typeface="Wingdings" pitchFamily="2" charset="2"/>
              </a:rPr>
              <a:t>VEGF</a:t>
            </a:r>
            <a:r>
              <a:rPr lang="en-US" dirty="0">
                <a:sym typeface="Wingdings" pitchFamily="2" charset="2"/>
              </a:rPr>
              <a:t> secretion brings endothelial cells &amp; </a:t>
            </a:r>
            <a:r>
              <a:rPr lang="en-US" dirty="0" smtClean="0">
                <a:sym typeface="Wingdings" pitchFamily="2" charset="2"/>
              </a:rPr>
              <a:t>capillaries</a:t>
            </a:r>
            <a:endParaRPr lang="en-US" dirty="0">
              <a:sym typeface="Wingdings" pitchFamily="2" charset="2"/>
            </a:endParaRPr>
          </a:p>
        </p:txBody>
      </p:sp>
      <p:pic>
        <p:nvPicPr>
          <p:cNvPr id="4" name="Picture 3">
            <a:extLst>
              <a:ext uri="{FF2B5EF4-FFF2-40B4-BE49-F238E27FC236}">
                <a16:creationId xmlns="" xmlns:a16="http://schemas.microsoft.com/office/drawing/2014/main" id="{D9A0E8AB-585B-6843-8CDA-36BE7283FB2C}"/>
              </a:ext>
            </a:extLst>
          </p:cNvPr>
          <p:cNvPicPr>
            <a:picLocks noChangeAspect="1"/>
          </p:cNvPicPr>
          <p:nvPr/>
        </p:nvPicPr>
        <p:blipFill rotWithShape="1">
          <a:blip r:embed="rId2"/>
          <a:srcRect b="50028"/>
          <a:stretch/>
        </p:blipFill>
        <p:spPr>
          <a:xfrm>
            <a:off x="194902" y="3171044"/>
            <a:ext cx="4737310" cy="1619757"/>
          </a:xfrm>
          <a:prstGeom prst="rect">
            <a:avLst/>
          </a:prstGeom>
        </p:spPr>
      </p:pic>
      <p:sp>
        <p:nvSpPr>
          <p:cNvPr id="5" name="TextBox 4">
            <a:extLst>
              <a:ext uri="{FF2B5EF4-FFF2-40B4-BE49-F238E27FC236}">
                <a16:creationId xmlns="" xmlns:a16="http://schemas.microsoft.com/office/drawing/2014/main" id="{B42D1FFB-2454-0145-B0D9-5FAE85B13797}"/>
              </a:ext>
            </a:extLst>
          </p:cNvPr>
          <p:cNvSpPr txBox="1"/>
          <p:nvPr/>
        </p:nvSpPr>
        <p:spPr>
          <a:xfrm>
            <a:off x="4951476" y="3050789"/>
            <a:ext cx="4225694"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Excreted </a:t>
            </a:r>
            <a:r>
              <a:rPr lang="en-US" sz="1600" dirty="0"/>
              <a:t>growth factor is trapped locally by the extracellular matrix </a:t>
            </a:r>
            <a:r>
              <a:rPr lang="en-US" sz="1600" dirty="0">
                <a:sym typeface="Wingdings" pitchFamily="2" charset="2"/>
              </a:rPr>
              <a:t> high local concentration of </a:t>
            </a:r>
            <a:r>
              <a:rPr lang="en-US" sz="1600" dirty="0" smtClean="0">
                <a:sym typeface="Wingdings" pitchFamily="2" charset="2"/>
              </a:rPr>
              <a:t>GF</a:t>
            </a:r>
          </a:p>
          <a:p>
            <a:pPr marL="285750" indent="-285750">
              <a:buFont typeface="Arial" panose="020B0604020202020204" pitchFamily="34" charset="0"/>
              <a:buChar char="•"/>
            </a:pPr>
            <a:endParaRPr lang="en-US" sz="1600" dirty="0">
              <a:sym typeface="Wingdings" pitchFamily="2" charset="2"/>
            </a:endParaRPr>
          </a:p>
          <a:p>
            <a:pPr marL="285750" indent="-285750">
              <a:buFont typeface="Arial" panose="020B0604020202020204" pitchFamily="34" charset="0"/>
              <a:buChar char="•"/>
            </a:pPr>
            <a:r>
              <a:rPr lang="en-US" sz="1600" dirty="0">
                <a:sym typeface="Wingdings" pitchFamily="2" charset="2"/>
              </a:rPr>
              <a:t>Ensures recruitment of pericytes directly adjacent to endothelial cells where they provide structural support</a:t>
            </a:r>
            <a:endParaRPr lang="en-US" sz="1600" dirty="0"/>
          </a:p>
        </p:txBody>
      </p:sp>
      <p:sp>
        <p:nvSpPr>
          <p:cNvPr id="6" name="Rectangle 5"/>
          <p:cNvSpPr/>
          <p:nvPr/>
        </p:nvSpPr>
        <p:spPr>
          <a:xfrm>
            <a:off x="95427" y="3103733"/>
            <a:ext cx="8977462" cy="1762938"/>
          </a:xfrm>
          <a:prstGeom prst="rect">
            <a:avLst/>
          </a:prstGeom>
          <a:noFill/>
          <a:ln w="38100" cmpd="sng">
            <a:solidFill>
              <a:schemeClr val="accent1"/>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889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A496804-2577-2C47-A4E3-31A0B3B7CEFA}"/>
              </a:ext>
            </a:extLst>
          </p:cNvPr>
          <p:cNvSpPr>
            <a:spLocks noGrp="1"/>
          </p:cNvSpPr>
          <p:nvPr>
            <p:ph idx="1"/>
          </p:nvPr>
        </p:nvSpPr>
        <p:spPr>
          <a:xfrm>
            <a:off x="228600" y="202873"/>
            <a:ext cx="8685213" cy="4785102"/>
          </a:xfrm>
        </p:spPr>
        <p:txBody>
          <a:bodyPr>
            <a:normAutofit lnSpcReduction="10000"/>
          </a:bodyPr>
          <a:lstStyle/>
          <a:p>
            <a:pPr marL="0" indent="0">
              <a:buNone/>
            </a:pPr>
            <a:r>
              <a:rPr lang="en-US" sz="2400" b="1" dirty="0">
                <a:sym typeface="Wingdings" pitchFamily="2" charset="2"/>
              </a:rPr>
              <a:t>VEGF stimulates endothelial cells to proliferate and contort to form capillaries, growing towards the highest concentration of angiogenic factors</a:t>
            </a:r>
          </a:p>
          <a:p>
            <a:r>
              <a:rPr lang="en-US" dirty="0"/>
              <a:t>Angiogenic factors </a:t>
            </a:r>
          </a:p>
          <a:p>
            <a:pPr lvl="1"/>
            <a:r>
              <a:rPr lang="en-US" sz="2000" dirty="0" err="1"/>
              <a:t>TGF</a:t>
            </a:r>
            <a:r>
              <a:rPr lang="en-US" sz="2000" dirty="0" err="1">
                <a:latin typeface="Symbol" pitchFamily="2" charset="2"/>
              </a:rPr>
              <a:t>b</a:t>
            </a:r>
            <a:endParaRPr lang="en-US" sz="2000" dirty="0">
              <a:latin typeface="Symbol" pitchFamily="2" charset="2"/>
            </a:endParaRPr>
          </a:p>
          <a:p>
            <a:pPr lvl="1"/>
            <a:r>
              <a:rPr lang="en-US" sz="2000" dirty="0"/>
              <a:t>FGF2</a:t>
            </a:r>
          </a:p>
          <a:p>
            <a:pPr lvl="1"/>
            <a:r>
              <a:rPr lang="en-US" sz="2000" dirty="0"/>
              <a:t>IL-8</a:t>
            </a:r>
          </a:p>
          <a:p>
            <a:pPr lvl="1"/>
            <a:r>
              <a:rPr lang="en-US" sz="2000" dirty="0" err="1"/>
              <a:t>Angiopoitin</a:t>
            </a:r>
            <a:endParaRPr lang="en-US" sz="2000" dirty="0"/>
          </a:p>
          <a:p>
            <a:pPr lvl="1"/>
            <a:r>
              <a:rPr lang="en-US" sz="2000" dirty="0"/>
              <a:t>Angiogenin</a:t>
            </a:r>
          </a:p>
          <a:p>
            <a:pPr lvl="1"/>
            <a:r>
              <a:rPr lang="en-US" sz="2000" dirty="0"/>
              <a:t>PDGF</a:t>
            </a:r>
          </a:p>
          <a:p>
            <a:pPr marL="349250" lvl="1" indent="0">
              <a:buNone/>
            </a:pPr>
            <a:r>
              <a:rPr lang="en-US" sz="2000" dirty="0"/>
              <a:t>Together promote blood</a:t>
            </a:r>
          </a:p>
          <a:p>
            <a:pPr marL="349250" lvl="1" indent="0">
              <a:buNone/>
            </a:pPr>
            <a:r>
              <a:rPr lang="en-US" sz="2000" dirty="0"/>
              <a:t>vessel formation</a:t>
            </a:r>
          </a:p>
        </p:txBody>
      </p:sp>
      <p:pic>
        <p:nvPicPr>
          <p:cNvPr id="4" name="Picture 2" descr="figure_13_31a">
            <a:extLst>
              <a:ext uri="{FF2B5EF4-FFF2-40B4-BE49-F238E27FC236}">
                <a16:creationId xmlns="" xmlns:a16="http://schemas.microsoft.com/office/drawing/2014/main" id="{2CBFDE00-18AC-E74C-AFE2-CE691F0D20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80"/>
          <a:stretch/>
        </p:blipFill>
        <p:spPr bwMode="auto">
          <a:xfrm>
            <a:off x="3788226" y="1307326"/>
            <a:ext cx="5290458" cy="511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 xmlns:a16="http://schemas.microsoft.com/office/drawing/2014/main" id="{E6231540-DE0A-484E-BBD1-95D99078CAC4}"/>
              </a:ext>
            </a:extLst>
          </p:cNvPr>
          <p:cNvSpPr txBox="1"/>
          <p:nvPr/>
        </p:nvSpPr>
        <p:spPr>
          <a:xfrm>
            <a:off x="376919" y="4987974"/>
            <a:ext cx="2937781" cy="1384995"/>
          </a:xfrm>
          <a:prstGeom prst="rect">
            <a:avLst/>
          </a:prstGeom>
          <a:noFill/>
          <a:ln w="38100">
            <a:solidFill>
              <a:schemeClr val="accent4">
                <a:lumMod val="50000"/>
              </a:schemeClr>
            </a:solidFill>
          </a:ln>
        </p:spPr>
        <p:txBody>
          <a:bodyPr wrap="square" rtlCol="0">
            <a:spAutoFit/>
          </a:bodyPr>
          <a:lstStyle/>
          <a:p>
            <a:pPr algn="ctr"/>
            <a:r>
              <a:rPr lang="en-US" sz="2800" b="1" dirty="0">
                <a:solidFill>
                  <a:schemeClr val="accent4">
                    <a:lumMod val="50000"/>
                  </a:schemeClr>
                </a:solidFill>
              </a:rPr>
              <a:t>Tumors actively recruit blood vessels</a:t>
            </a:r>
          </a:p>
        </p:txBody>
      </p:sp>
    </p:spTree>
    <p:extLst>
      <p:ext uri="{BB962C8B-B14F-4D97-AF65-F5344CB8AC3E}">
        <p14:creationId xmlns:p14="http://schemas.microsoft.com/office/powerpoint/2010/main" val="36047353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F81576-9DEC-7F41-8BF4-8D1334D78E4E}"/>
              </a:ext>
            </a:extLst>
          </p:cNvPr>
          <p:cNvSpPr>
            <a:spLocks noGrp="1"/>
          </p:cNvSpPr>
          <p:nvPr>
            <p:ph type="title"/>
          </p:nvPr>
        </p:nvSpPr>
        <p:spPr>
          <a:xfrm>
            <a:off x="0" y="323754"/>
            <a:ext cx="8913813" cy="914400"/>
          </a:xfrm>
        </p:spPr>
        <p:txBody>
          <a:bodyPr/>
          <a:lstStyle/>
          <a:p>
            <a:r>
              <a:rPr lang="en-US" dirty="0"/>
              <a:t>An imperfect system</a:t>
            </a:r>
          </a:p>
        </p:txBody>
      </p:sp>
      <p:sp>
        <p:nvSpPr>
          <p:cNvPr id="3" name="Content Placeholder 2">
            <a:extLst>
              <a:ext uri="{FF2B5EF4-FFF2-40B4-BE49-F238E27FC236}">
                <a16:creationId xmlns="" xmlns:a16="http://schemas.microsoft.com/office/drawing/2014/main" id="{4CA3F99A-FFB0-8341-A0E1-66C916AA3215}"/>
              </a:ext>
            </a:extLst>
          </p:cNvPr>
          <p:cNvSpPr>
            <a:spLocks noGrp="1"/>
          </p:cNvSpPr>
          <p:nvPr>
            <p:ph idx="1"/>
          </p:nvPr>
        </p:nvSpPr>
        <p:spPr>
          <a:xfrm>
            <a:off x="493939" y="1404254"/>
            <a:ext cx="8419874" cy="5257803"/>
          </a:xfrm>
        </p:spPr>
        <p:txBody>
          <a:bodyPr>
            <a:noAutofit/>
          </a:bodyPr>
          <a:lstStyle/>
          <a:p>
            <a:r>
              <a:rPr lang="en-US" dirty="0"/>
              <a:t>Capillaries are made of multiple cell types:</a:t>
            </a:r>
          </a:p>
          <a:p>
            <a:pPr lvl="1"/>
            <a:r>
              <a:rPr lang="en-US" sz="2000" dirty="0">
                <a:solidFill>
                  <a:srgbClr val="00B050"/>
                </a:solidFill>
              </a:rPr>
              <a:t>Endothelial cells </a:t>
            </a:r>
            <a:r>
              <a:rPr lang="en-US" sz="2000" dirty="0"/>
              <a:t>form the lumen</a:t>
            </a:r>
          </a:p>
          <a:p>
            <a:pPr lvl="1"/>
            <a:r>
              <a:rPr lang="en-US" sz="2000" dirty="0">
                <a:solidFill>
                  <a:srgbClr val="C00000"/>
                </a:solidFill>
              </a:rPr>
              <a:t>Pericytes and smooth muscle cells</a:t>
            </a:r>
            <a:r>
              <a:rPr lang="en-US" sz="2000" dirty="0"/>
              <a:t> provide structural support</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marL="349250" lvl="1" indent="0">
              <a:buNone/>
            </a:pPr>
            <a:endParaRPr lang="en-US" sz="2000" dirty="0"/>
          </a:p>
          <a:p>
            <a:pPr lvl="1"/>
            <a:r>
              <a:rPr lang="en-US" sz="2000" dirty="0"/>
              <a:t>Tumor capillaries can be 3x the diameter, have disorganized </a:t>
            </a:r>
            <a:r>
              <a:rPr lang="en-US" sz="2000" dirty="0" err="1"/>
              <a:t>pericyte</a:t>
            </a:r>
            <a:r>
              <a:rPr lang="en-US" sz="2000" dirty="0"/>
              <a:t> </a:t>
            </a:r>
            <a:r>
              <a:rPr lang="en-US" sz="2000" dirty="0" smtClean="0"/>
              <a:t>coverage</a:t>
            </a:r>
            <a:endParaRPr lang="en-US" sz="2000" dirty="0"/>
          </a:p>
        </p:txBody>
      </p:sp>
      <p:pic>
        <p:nvPicPr>
          <p:cNvPr id="4" name="Picture 2" descr="figure_13_32">
            <a:extLst>
              <a:ext uri="{FF2B5EF4-FFF2-40B4-BE49-F238E27FC236}">
                <a16:creationId xmlns="" xmlns:a16="http://schemas.microsoft.com/office/drawing/2014/main" id="{75CF47C2-5A2F-634D-931F-6BE1280FE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22"/>
          <a:stretch/>
        </p:blipFill>
        <p:spPr bwMode="auto">
          <a:xfrm>
            <a:off x="843643" y="2591915"/>
            <a:ext cx="6984594" cy="3253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 xmlns:a16="http://schemas.microsoft.com/office/drawing/2014/main" id="{FE1FBD7E-A1A9-1D43-A555-DC2EF1ADD358}"/>
              </a:ext>
            </a:extLst>
          </p:cNvPr>
          <p:cNvSpPr/>
          <p:nvPr/>
        </p:nvSpPr>
        <p:spPr>
          <a:xfrm>
            <a:off x="5536453" y="2591914"/>
            <a:ext cx="2291784" cy="3253711"/>
          </a:xfrm>
          <a:prstGeom prst="rect">
            <a:avLst/>
          </a:prstGeom>
          <a:solidFill>
            <a:schemeClr val="bg1"/>
          </a:solidFill>
          <a:ln>
            <a:no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4227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8DFF0A-E8BA-C849-A4FC-CDD89A6BAED8}"/>
              </a:ext>
            </a:extLst>
          </p:cNvPr>
          <p:cNvSpPr>
            <a:spLocks noGrp="1"/>
          </p:cNvSpPr>
          <p:nvPr>
            <p:ph type="title"/>
          </p:nvPr>
        </p:nvSpPr>
        <p:spPr>
          <a:xfrm>
            <a:off x="2380" y="405399"/>
            <a:ext cx="8913813" cy="914400"/>
          </a:xfrm>
        </p:spPr>
        <p:txBody>
          <a:bodyPr/>
          <a:lstStyle/>
          <a:p>
            <a:r>
              <a:rPr lang="en-US" dirty="0"/>
              <a:t>Disorganized but effective</a:t>
            </a:r>
          </a:p>
        </p:txBody>
      </p:sp>
      <p:sp>
        <p:nvSpPr>
          <p:cNvPr id="3" name="Content Placeholder 2">
            <a:extLst>
              <a:ext uri="{FF2B5EF4-FFF2-40B4-BE49-F238E27FC236}">
                <a16:creationId xmlns="" xmlns:a16="http://schemas.microsoft.com/office/drawing/2014/main" id="{44D559D5-E57C-F54E-A8E0-E4AC863A68E9}"/>
              </a:ext>
            </a:extLst>
          </p:cNvPr>
          <p:cNvSpPr>
            <a:spLocks noGrp="1"/>
          </p:cNvSpPr>
          <p:nvPr>
            <p:ph idx="1"/>
          </p:nvPr>
        </p:nvSpPr>
        <p:spPr>
          <a:xfrm>
            <a:off x="193674" y="1493830"/>
            <a:ext cx="8531225" cy="3670767"/>
          </a:xfrm>
        </p:spPr>
        <p:txBody>
          <a:bodyPr/>
          <a:lstStyle/>
          <a:p>
            <a:r>
              <a:rPr lang="en-US" dirty="0"/>
              <a:t>Resulting capillaries in a tumor are disorganized</a:t>
            </a:r>
          </a:p>
          <a:p>
            <a:pPr marL="0" indent="0">
              <a:buNone/>
            </a:pPr>
            <a:r>
              <a:rPr lang="en-US" dirty="0">
                <a:sym typeface="Wingdings" pitchFamily="2" charset="2"/>
              </a:rPr>
              <a:t> </a:t>
            </a:r>
            <a:r>
              <a:rPr lang="en-US" b="1" dirty="0">
                <a:sym typeface="Wingdings" pitchFamily="2" charset="2"/>
              </a:rPr>
              <a:t>Grow as they are needed, not by a pre-designed plan</a:t>
            </a:r>
            <a:endParaRPr lang="en-US" b="1" dirty="0"/>
          </a:p>
        </p:txBody>
      </p:sp>
      <p:pic>
        <p:nvPicPr>
          <p:cNvPr id="4" name="Picture 2" descr="figure_13_33b">
            <a:extLst>
              <a:ext uri="{FF2B5EF4-FFF2-40B4-BE49-F238E27FC236}">
                <a16:creationId xmlns="" xmlns:a16="http://schemas.microsoft.com/office/drawing/2014/main" id="{FAA084D8-4C86-1346-B01A-6567B84E4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4" y="2937328"/>
            <a:ext cx="8531225" cy="330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5092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B05545-62A6-3C4F-8B41-AE80042861C1}"/>
              </a:ext>
            </a:extLst>
          </p:cNvPr>
          <p:cNvSpPr>
            <a:spLocks noGrp="1"/>
          </p:cNvSpPr>
          <p:nvPr>
            <p:ph type="title"/>
          </p:nvPr>
        </p:nvSpPr>
        <p:spPr/>
        <p:txBody>
          <a:bodyPr/>
          <a:lstStyle/>
          <a:p>
            <a:r>
              <a:rPr lang="en-US" dirty="0"/>
              <a:t>Haphazard assembly </a:t>
            </a:r>
            <a:r>
              <a:rPr lang="en-US" dirty="0">
                <a:sym typeface="Wingdings" pitchFamily="2" charset="2"/>
              </a:rPr>
              <a:t> ???</a:t>
            </a:r>
            <a:endParaRPr lang="en-US" dirty="0"/>
          </a:p>
        </p:txBody>
      </p:sp>
      <p:sp>
        <p:nvSpPr>
          <p:cNvPr id="3" name="Content Placeholder 2">
            <a:extLst>
              <a:ext uri="{FF2B5EF4-FFF2-40B4-BE49-F238E27FC236}">
                <a16:creationId xmlns="" xmlns:a16="http://schemas.microsoft.com/office/drawing/2014/main" id="{39BA86B9-378E-F645-8254-E3B50F54ED3E}"/>
              </a:ext>
            </a:extLst>
          </p:cNvPr>
          <p:cNvSpPr>
            <a:spLocks noGrp="1"/>
          </p:cNvSpPr>
          <p:nvPr>
            <p:ph idx="1"/>
          </p:nvPr>
        </p:nvSpPr>
        <p:spPr>
          <a:xfrm>
            <a:off x="225084" y="2236333"/>
            <a:ext cx="8463643" cy="3670767"/>
          </a:xfrm>
        </p:spPr>
        <p:txBody>
          <a:bodyPr>
            <a:normAutofit/>
          </a:bodyPr>
          <a:lstStyle/>
          <a:p>
            <a:pPr marL="0" indent="0">
              <a:buNone/>
            </a:pPr>
            <a:r>
              <a:rPr lang="en-US" sz="2400" b="1" dirty="0">
                <a:solidFill>
                  <a:srgbClr val="800000"/>
                </a:solidFill>
              </a:rPr>
              <a:t>Gaps are apparent between adjacent endothelial cells of the capillary lumen</a:t>
            </a:r>
          </a:p>
        </p:txBody>
      </p:sp>
      <p:pic>
        <p:nvPicPr>
          <p:cNvPr id="4" name="Picture 2" descr="figure_13_34">
            <a:extLst>
              <a:ext uri="{FF2B5EF4-FFF2-40B4-BE49-F238E27FC236}">
                <a16:creationId xmlns="" xmlns:a16="http://schemas.microsoft.com/office/drawing/2014/main" id="{F477E2A9-8BD0-654D-9AE6-1514350BD6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5104"/>
          <a:stretch/>
        </p:blipFill>
        <p:spPr bwMode="auto">
          <a:xfrm>
            <a:off x="224289" y="3160273"/>
            <a:ext cx="8792557" cy="274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 xmlns:a16="http://schemas.microsoft.com/office/drawing/2014/main" id="{721CB924-D0D5-2F40-84EE-359D4268CB68}"/>
              </a:ext>
            </a:extLst>
          </p:cNvPr>
          <p:cNvSpPr txBox="1"/>
          <p:nvPr/>
        </p:nvSpPr>
        <p:spPr>
          <a:xfrm>
            <a:off x="555170" y="5887853"/>
            <a:ext cx="2938625" cy="369332"/>
          </a:xfrm>
          <a:prstGeom prst="rect">
            <a:avLst/>
          </a:prstGeom>
          <a:noFill/>
        </p:spPr>
        <p:txBody>
          <a:bodyPr wrap="none" rtlCol="0">
            <a:spAutoFit/>
          </a:bodyPr>
          <a:lstStyle/>
          <a:p>
            <a:r>
              <a:rPr lang="en-US" dirty="0"/>
              <a:t>Normal mammary gland</a:t>
            </a:r>
          </a:p>
        </p:txBody>
      </p:sp>
      <p:sp>
        <p:nvSpPr>
          <p:cNvPr id="6" name="TextBox 5">
            <a:extLst>
              <a:ext uri="{FF2B5EF4-FFF2-40B4-BE49-F238E27FC236}">
                <a16:creationId xmlns="" xmlns:a16="http://schemas.microsoft.com/office/drawing/2014/main" id="{51F4F2EC-DE81-104C-A016-DAB9BC9FE807}"/>
              </a:ext>
            </a:extLst>
          </p:cNvPr>
          <p:cNvSpPr txBox="1"/>
          <p:nvPr/>
        </p:nvSpPr>
        <p:spPr>
          <a:xfrm>
            <a:off x="5495336" y="5907100"/>
            <a:ext cx="1519968" cy="369332"/>
          </a:xfrm>
          <a:prstGeom prst="rect">
            <a:avLst/>
          </a:prstGeom>
          <a:noFill/>
        </p:spPr>
        <p:txBody>
          <a:bodyPr wrap="none" rtlCol="0">
            <a:spAutoFit/>
          </a:bodyPr>
          <a:lstStyle/>
          <a:p>
            <a:r>
              <a:rPr lang="en-US" dirty="0"/>
              <a:t>Tumor tissue</a:t>
            </a:r>
          </a:p>
        </p:txBody>
      </p:sp>
    </p:spTree>
    <p:extLst>
      <p:ext uri="{BB962C8B-B14F-4D97-AF65-F5344CB8AC3E}">
        <p14:creationId xmlns:p14="http://schemas.microsoft.com/office/powerpoint/2010/main" val="354079423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B05545-62A6-3C4F-8B41-AE80042861C1}"/>
              </a:ext>
            </a:extLst>
          </p:cNvPr>
          <p:cNvSpPr>
            <a:spLocks noGrp="1"/>
          </p:cNvSpPr>
          <p:nvPr>
            <p:ph type="title"/>
          </p:nvPr>
        </p:nvSpPr>
        <p:spPr>
          <a:xfrm>
            <a:off x="0" y="519699"/>
            <a:ext cx="8913813" cy="914400"/>
          </a:xfrm>
        </p:spPr>
        <p:txBody>
          <a:bodyPr/>
          <a:lstStyle/>
          <a:p>
            <a:r>
              <a:rPr lang="en-US" dirty="0"/>
              <a:t>Haphazard assembly </a:t>
            </a:r>
            <a:r>
              <a:rPr lang="en-US" dirty="0">
                <a:sym typeface="Wingdings" pitchFamily="2" charset="2"/>
              </a:rPr>
              <a:t> LEAKS</a:t>
            </a:r>
            <a:endParaRPr lang="en-US" dirty="0"/>
          </a:p>
        </p:txBody>
      </p:sp>
      <p:pic>
        <p:nvPicPr>
          <p:cNvPr id="10" name="Content Placeholder 9">
            <a:extLst>
              <a:ext uri="{FF2B5EF4-FFF2-40B4-BE49-F238E27FC236}">
                <a16:creationId xmlns="" xmlns:a16="http://schemas.microsoft.com/office/drawing/2014/main" id="{7F51DE6D-86E2-DA42-B48E-B07D10208867}"/>
              </a:ext>
            </a:extLst>
          </p:cNvPr>
          <p:cNvPicPr>
            <a:picLocks noGrp="1" noChangeAspect="1"/>
          </p:cNvPicPr>
          <p:nvPr>
            <p:ph idx="1"/>
          </p:nvPr>
        </p:nvPicPr>
        <p:blipFill rotWithShape="1">
          <a:blip r:embed="rId2"/>
          <a:srcRect t="7582" b="48375"/>
          <a:stretch/>
        </p:blipFill>
        <p:spPr>
          <a:xfrm>
            <a:off x="1219924" y="2720045"/>
            <a:ext cx="6473963" cy="3037116"/>
          </a:xfrm>
        </p:spPr>
      </p:pic>
      <p:sp>
        <p:nvSpPr>
          <p:cNvPr id="11" name="TextBox 10">
            <a:extLst>
              <a:ext uri="{FF2B5EF4-FFF2-40B4-BE49-F238E27FC236}">
                <a16:creationId xmlns="" xmlns:a16="http://schemas.microsoft.com/office/drawing/2014/main" id="{61BB4C05-F885-4045-9EEE-79B7D7030A16}"/>
              </a:ext>
            </a:extLst>
          </p:cNvPr>
          <p:cNvSpPr txBox="1"/>
          <p:nvPr/>
        </p:nvSpPr>
        <p:spPr>
          <a:xfrm>
            <a:off x="7584195" y="6629988"/>
            <a:ext cx="1394934" cy="276999"/>
          </a:xfrm>
          <a:prstGeom prst="rect">
            <a:avLst/>
          </a:prstGeom>
          <a:noFill/>
        </p:spPr>
        <p:txBody>
          <a:bodyPr wrap="none" rtlCol="0">
            <a:spAutoFit/>
          </a:bodyPr>
          <a:lstStyle/>
          <a:p>
            <a:r>
              <a:rPr lang="en-US" sz="1200" dirty="0"/>
              <a:t>Tong et al., 2016</a:t>
            </a:r>
          </a:p>
        </p:txBody>
      </p:sp>
      <p:sp>
        <p:nvSpPr>
          <p:cNvPr id="12" name="TextBox 11">
            <a:extLst>
              <a:ext uri="{FF2B5EF4-FFF2-40B4-BE49-F238E27FC236}">
                <a16:creationId xmlns="" xmlns:a16="http://schemas.microsoft.com/office/drawing/2014/main" id="{20F90D23-13A5-C449-B698-F1DE95D65DB7}"/>
              </a:ext>
            </a:extLst>
          </p:cNvPr>
          <p:cNvSpPr txBox="1"/>
          <p:nvPr/>
        </p:nvSpPr>
        <p:spPr>
          <a:xfrm>
            <a:off x="560244" y="5962742"/>
            <a:ext cx="8353569" cy="461665"/>
          </a:xfrm>
          <a:prstGeom prst="rect">
            <a:avLst/>
          </a:prstGeom>
          <a:noFill/>
        </p:spPr>
        <p:txBody>
          <a:bodyPr wrap="none" rtlCol="0">
            <a:spAutoFit/>
          </a:bodyPr>
          <a:lstStyle/>
          <a:p>
            <a:r>
              <a:rPr lang="en-US" sz="2400" dirty="0">
                <a:solidFill>
                  <a:schemeClr val="accent4">
                    <a:lumMod val="50000"/>
                  </a:schemeClr>
                </a:solidFill>
              </a:rPr>
              <a:t>What are the consequences of these leaky capillaries?</a:t>
            </a:r>
          </a:p>
        </p:txBody>
      </p:sp>
      <p:sp>
        <p:nvSpPr>
          <p:cNvPr id="13" name="TextBox 12">
            <a:extLst>
              <a:ext uri="{FF2B5EF4-FFF2-40B4-BE49-F238E27FC236}">
                <a16:creationId xmlns="" xmlns:a16="http://schemas.microsoft.com/office/drawing/2014/main" id="{B4F5427F-0C10-F24F-AA44-4AEF2F3B3F18}"/>
              </a:ext>
            </a:extLst>
          </p:cNvPr>
          <p:cNvSpPr txBox="1"/>
          <p:nvPr/>
        </p:nvSpPr>
        <p:spPr>
          <a:xfrm>
            <a:off x="310243" y="1620338"/>
            <a:ext cx="8668886" cy="1015663"/>
          </a:xfrm>
          <a:prstGeom prst="rect">
            <a:avLst/>
          </a:prstGeom>
          <a:noFill/>
        </p:spPr>
        <p:txBody>
          <a:bodyPr wrap="square" rtlCol="0">
            <a:spAutoFit/>
          </a:bodyPr>
          <a:lstStyle/>
          <a:p>
            <a:r>
              <a:rPr lang="en-US" sz="2000" dirty="0">
                <a:solidFill>
                  <a:schemeClr val="tx2"/>
                </a:solidFill>
              </a:rPr>
              <a:t>High VEGF, together with Imbalance of antagonistic growth factors may compromise capillary maturation </a:t>
            </a:r>
            <a:r>
              <a:rPr lang="en-US" sz="2000" dirty="0">
                <a:solidFill>
                  <a:schemeClr val="tx2"/>
                </a:solidFill>
                <a:sym typeface="Wingdings" pitchFamily="2" charset="2"/>
              </a:rPr>
              <a:t> 10x more permeable that capillaries in normal tissue</a:t>
            </a:r>
            <a:endParaRPr lang="en-US" sz="2000" dirty="0">
              <a:solidFill>
                <a:schemeClr val="tx2"/>
              </a:solidFill>
            </a:endParaRPr>
          </a:p>
        </p:txBody>
      </p:sp>
    </p:spTree>
    <p:extLst>
      <p:ext uri="{BB962C8B-B14F-4D97-AF65-F5344CB8AC3E}">
        <p14:creationId xmlns:p14="http://schemas.microsoft.com/office/powerpoint/2010/main" val="3486401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F2CE93-6945-0A44-A6BD-7EE822C37479}"/>
              </a:ext>
            </a:extLst>
          </p:cNvPr>
          <p:cNvSpPr>
            <a:spLocks noGrp="1"/>
          </p:cNvSpPr>
          <p:nvPr>
            <p:ph type="title"/>
          </p:nvPr>
        </p:nvSpPr>
        <p:spPr/>
        <p:txBody>
          <a:bodyPr/>
          <a:lstStyle/>
          <a:p>
            <a:r>
              <a:rPr lang="en-US" dirty="0"/>
              <a:t>Coopting the permeability</a:t>
            </a:r>
          </a:p>
        </p:txBody>
      </p:sp>
      <p:sp>
        <p:nvSpPr>
          <p:cNvPr id="3" name="Content Placeholder 2">
            <a:extLst>
              <a:ext uri="{FF2B5EF4-FFF2-40B4-BE49-F238E27FC236}">
                <a16:creationId xmlns="" xmlns:a16="http://schemas.microsoft.com/office/drawing/2014/main" id="{1777B89D-E569-3C41-B57F-FB6BE99DBFC8}"/>
              </a:ext>
            </a:extLst>
          </p:cNvPr>
          <p:cNvSpPr>
            <a:spLocks noGrp="1"/>
          </p:cNvSpPr>
          <p:nvPr>
            <p:ph idx="1"/>
          </p:nvPr>
        </p:nvSpPr>
        <p:spPr>
          <a:xfrm>
            <a:off x="669471" y="2237014"/>
            <a:ext cx="8055429" cy="4294415"/>
          </a:xfrm>
        </p:spPr>
        <p:txBody>
          <a:bodyPr/>
          <a:lstStyle/>
          <a:p>
            <a:pPr marL="0" indent="0">
              <a:buNone/>
            </a:pPr>
            <a:r>
              <a:rPr lang="en-US" sz="2400" dirty="0">
                <a:solidFill>
                  <a:srgbClr val="800000"/>
                </a:solidFill>
              </a:rPr>
              <a:t>How might leaky capillaries impact tumor progression?</a:t>
            </a:r>
          </a:p>
          <a:p>
            <a:r>
              <a:rPr lang="en-US" dirty="0"/>
              <a:t>Cancer cells can get </a:t>
            </a:r>
            <a:r>
              <a:rPr lang="en-US" dirty="0" smtClean="0"/>
              <a:t>into the capillaries</a:t>
            </a:r>
            <a:r>
              <a:rPr lang="en-US" dirty="0" smtClean="0">
                <a:sym typeface="Wingdings" pitchFamily="2" charset="2"/>
              </a:rPr>
              <a:t> metastasize</a:t>
            </a:r>
            <a:endParaRPr lang="en-US" dirty="0"/>
          </a:p>
          <a:p>
            <a:r>
              <a:rPr lang="en-US" dirty="0"/>
              <a:t>Drugs can get in </a:t>
            </a:r>
            <a:r>
              <a:rPr lang="en-US" dirty="0">
                <a:sym typeface="Wingdings" pitchFamily="2" charset="2"/>
              </a:rPr>
              <a:t> cancer-selective therapy?</a:t>
            </a:r>
            <a:endParaRPr lang="en-US" dirty="0"/>
          </a:p>
          <a:p>
            <a:pPr lvl="1"/>
            <a:r>
              <a:rPr lang="en-US" dirty="0"/>
              <a:t>Accumulation of fluid within the tumor</a:t>
            </a:r>
          </a:p>
          <a:p>
            <a:pPr lvl="1"/>
            <a:r>
              <a:rPr lang="en-US" dirty="0"/>
              <a:t>Lymphatic vessels are also poorly formed, few in number, and may collapse due to tumor </a:t>
            </a:r>
            <a:r>
              <a:rPr lang="en-US" dirty="0" smtClean="0"/>
              <a:t>mass</a:t>
            </a:r>
          </a:p>
          <a:p>
            <a:pPr marL="0" indent="0" algn="ctr">
              <a:buNone/>
            </a:pPr>
            <a:r>
              <a:rPr lang="en-US" b="1" dirty="0">
                <a:solidFill>
                  <a:srgbClr val="0000FF"/>
                </a:solidFill>
              </a:rPr>
              <a:t>High fluid pressure limits efficient passive transfer of drugs from blood to tumor</a:t>
            </a:r>
          </a:p>
        </p:txBody>
      </p:sp>
    </p:spTree>
    <p:extLst>
      <p:ext uri="{BB962C8B-B14F-4D97-AF65-F5344CB8AC3E}">
        <p14:creationId xmlns:p14="http://schemas.microsoft.com/office/powerpoint/2010/main" val="2653238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A02D45-6DBD-474C-A980-DF0CEC52E1D5}"/>
              </a:ext>
            </a:extLst>
          </p:cNvPr>
          <p:cNvSpPr>
            <a:spLocks noGrp="1"/>
          </p:cNvSpPr>
          <p:nvPr>
            <p:ph type="title"/>
          </p:nvPr>
        </p:nvSpPr>
        <p:spPr>
          <a:xfrm>
            <a:off x="0" y="375556"/>
            <a:ext cx="8913813" cy="1662699"/>
          </a:xfrm>
        </p:spPr>
        <p:txBody>
          <a:bodyPr>
            <a:normAutofit fontScale="90000"/>
          </a:bodyPr>
          <a:lstStyle/>
          <a:p>
            <a:r>
              <a:rPr lang="en-US" dirty="0"/>
              <a:t>Sharing is caring, teamwork makes the dreamwork and other preschool propaganda…</a:t>
            </a:r>
          </a:p>
        </p:txBody>
      </p:sp>
      <p:sp>
        <p:nvSpPr>
          <p:cNvPr id="3" name="Content Placeholder 2">
            <a:extLst>
              <a:ext uri="{FF2B5EF4-FFF2-40B4-BE49-F238E27FC236}">
                <a16:creationId xmlns="" xmlns:a16="http://schemas.microsoft.com/office/drawing/2014/main" id="{DA1CB03A-0D5A-9749-9EA6-64F82F041149}"/>
              </a:ext>
            </a:extLst>
          </p:cNvPr>
          <p:cNvSpPr>
            <a:spLocks noGrp="1"/>
          </p:cNvSpPr>
          <p:nvPr>
            <p:ph idx="1"/>
          </p:nvPr>
        </p:nvSpPr>
        <p:spPr>
          <a:xfrm>
            <a:off x="440871" y="2252662"/>
            <a:ext cx="8180615" cy="4376738"/>
          </a:xfrm>
        </p:spPr>
        <p:txBody>
          <a:bodyPr>
            <a:normAutofit/>
          </a:bodyPr>
          <a:lstStyle/>
          <a:p>
            <a:r>
              <a:rPr lang="en-US" dirty="0"/>
              <a:t>Tumors are heterogeneous masses of cancer cells and normal cells</a:t>
            </a:r>
          </a:p>
          <a:p>
            <a:r>
              <a:rPr lang="en-US" dirty="0"/>
              <a:t>Individual cancer cells within a single tumor can be different from each other</a:t>
            </a:r>
          </a:p>
          <a:p>
            <a:r>
              <a:rPr lang="en-US" dirty="0"/>
              <a:t>All cells in the tumor mass </a:t>
            </a:r>
            <a:r>
              <a:rPr lang="en-US" i="1" dirty="0"/>
              <a:t>benefit</a:t>
            </a:r>
            <a:r>
              <a:rPr lang="en-US" dirty="0"/>
              <a:t> from angiogenesis and restructuring of the tumor microenvironment…</a:t>
            </a:r>
          </a:p>
          <a:p>
            <a:pPr marL="0" indent="0">
              <a:buNone/>
            </a:pPr>
            <a:r>
              <a:rPr lang="en-US" dirty="0"/>
              <a:t>But </a:t>
            </a:r>
            <a:r>
              <a:rPr lang="en-US" i="1" dirty="0"/>
              <a:t>not</a:t>
            </a:r>
            <a:r>
              <a:rPr lang="en-US" dirty="0"/>
              <a:t> all cancer cells need to be capable of inducing these changes themselves</a:t>
            </a:r>
          </a:p>
          <a:p>
            <a:pPr marL="0" indent="0">
              <a:buNone/>
            </a:pPr>
            <a:r>
              <a:rPr lang="en-US" sz="2600" dirty="0">
                <a:solidFill>
                  <a:schemeClr val="accent4">
                    <a:lumMod val="50000"/>
                  </a:schemeClr>
                </a:solidFill>
              </a:rPr>
              <a:t>What does this mean for cancer therapy? Which cells do we want to target?</a:t>
            </a:r>
          </a:p>
        </p:txBody>
      </p:sp>
    </p:spTree>
    <p:extLst>
      <p:ext uri="{BB962C8B-B14F-4D97-AF65-F5344CB8AC3E}">
        <p14:creationId xmlns:p14="http://schemas.microsoft.com/office/powerpoint/2010/main" val="24252010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F6BA88-FB12-8749-A657-45B7E17E819D}"/>
              </a:ext>
            </a:extLst>
          </p:cNvPr>
          <p:cNvSpPr>
            <a:spLocks noGrp="1"/>
          </p:cNvSpPr>
          <p:nvPr>
            <p:ph type="ctrTitle"/>
          </p:nvPr>
        </p:nvSpPr>
        <p:spPr/>
        <p:txBody>
          <a:bodyPr>
            <a:normAutofit/>
          </a:bodyPr>
          <a:lstStyle/>
          <a:p>
            <a:r>
              <a:rPr lang="en-US"/>
              <a:t>Lecture 15 </a:t>
            </a:r>
            <a:r>
              <a:rPr lang="en-US" dirty="0"/>
              <a:t>objectives</a:t>
            </a:r>
          </a:p>
        </p:txBody>
      </p:sp>
      <p:sp>
        <p:nvSpPr>
          <p:cNvPr id="3" name="Content Placeholder 2">
            <a:extLst>
              <a:ext uri="{FF2B5EF4-FFF2-40B4-BE49-F238E27FC236}">
                <a16:creationId xmlns="" xmlns:a16="http://schemas.microsoft.com/office/drawing/2014/main" id="{DBB667A0-9460-344A-8A52-6DE1489E2575}"/>
              </a:ext>
            </a:extLst>
          </p:cNvPr>
          <p:cNvSpPr>
            <a:spLocks noGrp="1"/>
          </p:cNvSpPr>
          <p:nvPr>
            <p:ph type="subTitle" idx="1"/>
          </p:nvPr>
        </p:nvSpPr>
        <p:spPr/>
        <p:txBody>
          <a:bodyPr>
            <a:normAutofit fontScale="92500"/>
          </a:bodyPr>
          <a:lstStyle/>
          <a:p>
            <a:r>
              <a:rPr lang="en-US" sz="2400" dirty="0"/>
              <a:t>Chapter 13</a:t>
            </a:r>
          </a:p>
          <a:p>
            <a:r>
              <a:rPr lang="en-US" sz="2400" dirty="0"/>
              <a:t>Be able to describe two ways in which cancer cells coopt the immune system to promote tumor growth</a:t>
            </a:r>
          </a:p>
          <a:p>
            <a:r>
              <a:rPr lang="en-US" sz="2400" dirty="0"/>
              <a:t>Be able to provide examples of why </a:t>
            </a:r>
            <a:r>
              <a:rPr lang="en-US" sz="2400" dirty="0" err="1"/>
              <a:t>neoangiogenesis</a:t>
            </a:r>
            <a:r>
              <a:rPr lang="en-US" sz="2400" dirty="0"/>
              <a:t> is likely a limiting step in tumor progression</a:t>
            </a:r>
          </a:p>
          <a:p>
            <a:r>
              <a:rPr lang="en-US" sz="2400" dirty="0"/>
              <a:t>Appreciate and be able to describe how imperfect capillaries impact tumor biology</a:t>
            </a:r>
          </a:p>
        </p:txBody>
      </p:sp>
    </p:spTree>
    <p:extLst>
      <p:ext uri="{BB962C8B-B14F-4D97-AF65-F5344CB8AC3E}">
        <p14:creationId xmlns:p14="http://schemas.microsoft.com/office/powerpoint/2010/main" val="61114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17E6AF-58C4-1844-87A7-F9653FB9860A}"/>
              </a:ext>
            </a:extLst>
          </p:cNvPr>
          <p:cNvSpPr>
            <a:spLocks noGrp="1"/>
          </p:cNvSpPr>
          <p:nvPr>
            <p:ph type="title"/>
          </p:nvPr>
        </p:nvSpPr>
        <p:spPr>
          <a:xfrm>
            <a:off x="0" y="358543"/>
            <a:ext cx="8913813" cy="914400"/>
          </a:xfrm>
        </p:spPr>
        <p:txBody>
          <a:bodyPr>
            <a:normAutofit fontScale="90000"/>
          </a:bodyPr>
          <a:lstStyle/>
          <a:p>
            <a:r>
              <a:rPr lang="en-US" dirty="0"/>
              <a:t>Communication and collaboration</a:t>
            </a:r>
          </a:p>
        </p:txBody>
      </p:sp>
      <p:sp>
        <p:nvSpPr>
          <p:cNvPr id="3" name="Content Placeholder 2">
            <a:extLst>
              <a:ext uri="{FF2B5EF4-FFF2-40B4-BE49-F238E27FC236}">
                <a16:creationId xmlns="" xmlns:a16="http://schemas.microsoft.com/office/drawing/2014/main" id="{B7CEEA62-47C3-9F4C-8875-5C297C0BF309}"/>
              </a:ext>
            </a:extLst>
          </p:cNvPr>
          <p:cNvSpPr>
            <a:spLocks noGrp="1"/>
          </p:cNvSpPr>
          <p:nvPr>
            <p:ph idx="1"/>
          </p:nvPr>
        </p:nvSpPr>
        <p:spPr>
          <a:xfrm>
            <a:off x="178904" y="1490870"/>
            <a:ext cx="8545996" cy="5148469"/>
          </a:xfrm>
        </p:spPr>
        <p:txBody>
          <a:bodyPr>
            <a:noAutofit/>
          </a:bodyPr>
          <a:lstStyle/>
          <a:p>
            <a:r>
              <a:rPr lang="en-US" dirty="0"/>
              <a:t>Tissue architecture is formed and maintained by way of cell-to-cell communication</a:t>
            </a:r>
          </a:p>
          <a:p>
            <a:r>
              <a:rPr lang="en-US" dirty="0"/>
              <a:t>Cells communicate with endocrine and paracrine signaling</a:t>
            </a:r>
          </a:p>
          <a:p>
            <a:pPr lvl="1"/>
            <a:r>
              <a:rPr lang="en-US" sz="2000" dirty="0"/>
              <a:t>Endocrine signaling: long distances via circulation</a:t>
            </a:r>
          </a:p>
          <a:p>
            <a:pPr lvl="1"/>
            <a:r>
              <a:rPr lang="en-US" sz="2000" dirty="0"/>
              <a:t>Paracrine signaling: short distances between nearby cells</a:t>
            </a:r>
            <a:endParaRPr lang="en-US" dirty="0"/>
          </a:p>
          <a:p>
            <a:r>
              <a:rPr lang="en-US" dirty="0"/>
              <a:t>Cells that respond must have the appropriate receptors</a:t>
            </a:r>
          </a:p>
          <a:p>
            <a:pPr marL="349250" lvl="1" indent="0">
              <a:buNone/>
            </a:pPr>
            <a:endParaRPr lang="en-US" sz="2000" dirty="0"/>
          </a:p>
        </p:txBody>
      </p:sp>
      <p:pic>
        <p:nvPicPr>
          <p:cNvPr id="4" name="Picture 2" descr="figure_13_04c">
            <a:extLst>
              <a:ext uri="{FF2B5EF4-FFF2-40B4-BE49-F238E27FC236}">
                <a16:creationId xmlns="" xmlns:a16="http://schemas.microsoft.com/office/drawing/2014/main" id="{B61B5045-0F2C-374D-BF7A-24F0CB330C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65"/>
          <a:stretch/>
        </p:blipFill>
        <p:spPr bwMode="auto">
          <a:xfrm>
            <a:off x="888723" y="4160019"/>
            <a:ext cx="6828183" cy="247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08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55" y="2207839"/>
            <a:ext cx="5219472" cy="4356283"/>
          </a:xfrm>
          <a:prstGeom prst="rect">
            <a:avLst/>
          </a:prstGeom>
        </p:spPr>
      </p:pic>
      <p:sp>
        <p:nvSpPr>
          <p:cNvPr id="3" name="Title 2"/>
          <p:cNvSpPr>
            <a:spLocks noGrp="1"/>
          </p:cNvSpPr>
          <p:nvPr>
            <p:ph type="title"/>
          </p:nvPr>
        </p:nvSpPr>
        <p:spPr/>
        <p:txBody>
          <a:bodyPr>
            <a:normAutofit fontScale="90000"/>
          </a:bodyPr>
          <a:lstStyle/>
          <a:p>
            <a:pPr>
              <a:spcBef>
                <a:spcPts val="800"/>
              </a:spcBef>
            </a:pPr>
            <a:r>
              <a:rPr lang="en-US" b="1" dirty="0"/>
              <a:t>Cancer cells maintain this capacity to ‘talk’ to other cells</a:t>
            </a:r>
          </a:p>
        </p:txBody>
      </p:sp>
      <p:sp>
        <p:nvSpPr>
          <p:cNvPr id="6" name="TextBox 5"/>
          <p:cNvSpPr txBox="1"/>
          <p:nvPr/>
        </p:nvSpPr>
        <p:spPr>
          <a:xfrm>
            <a:off x="5406561" y="2455483"/>
            <a:ext cx="3595037" cy="3970318"/>
          </a:xfrm>
          <a:prstGeom prst="rect">
            <a:avLst/>
          </a:prstGeom>
          <a:noFill/>
        </p:spPr>
        <p:txBody>
          <a:bodyPr wrap="square" rtlCol="0">
            <a:spAutoFit/>
          </a:bodyPr>
          <a:lstStyle/>
          <a:p>
            <a:pPr marL="285750" indent="-285750">
              <a:buFont typeface="Arial"/>
              <a:buChar char="•"/>
            </a:pPr>
            <a:r>
              <a:rPr lang="en-US" dirty="0"/>
              <a:t>The tumor </a:t>
            </a:r>
            <a:r>
              <a:rPr lang="en-US" b="1" dirty="0" err="1"/>
              <a:t>stroma</a:t>
            </a:r>
            <a:r>
              <a:rPr lang="en-US" dirty="0"/>
              <a:t> mainly consists of the basement membrane, fibroblasts, extracellular matrix, immune cells, and vasculature. </a:t>
            </a:r>
            <a:endParaRPr lang="en-US" dirty="0" smtClean="0"/>
          </a:p>
          <a:p>
            <a:pPr marL="285750" indent="-285750">
              <a:buFont typeface="Arial"/>
              <a:buChar char="•"/>
            </a:pPr>
            <a:endParaRPr lang="en-US" dirty="0" smtClean="0"/>
          </a:p>
          <a:p>
            <a:pPr marL="285750" indent="-285750">
              <a:buFont typeface="Arial"/>
              <a:buChar char="•"/>
            </a:pPr>
            <a:r>
              <a:rPr lang="en-US" dirty="0" smtClean="0"/>
              <a:t>Initially most </a:t>
            </a:r>
            <a:r>
              <a:rPr lang="en-US" dirty="0"/>
              <a:t>host cells in the </a:t>
            </a:r>
            <a:r>
              <a:rPr lang="en-US" b="1" dirty="0" err="1"/>
              <a:t>stroma</a:t>
            </a:r>
            <a:r>
              <a:rPr lang="en-US" dirty="0"/>
              <a:t> possess certain tumor-suppressing </a:t>
            </a:r>
            <a:r>
              <a:rPr lang="en-US" dirty="0" smtClean="0"/>
              <a:t>abilities</a:t>
            </a:r>
          </a:p>
          <a:p>
            <a:pPr marL="285750" indent="-285750">
              <a:buFont typeface="Arial"/>
              <a:buChar char="•"/>
            </a:pPr>
            <a:endParaRPr lang="en-US" dirty="0" smtClean="0"/>
          </a:p>
          <a:p>
            <a:pPr marL="285750" indent="-285750">
              <a:buFont typeface="Arial"/>
              <a:buChar char="•"/>
            </a:pPr>
            <a:r>
              <a:rPr lang="en-US" dirty="0" smtClean="0"/>
              <a:t>the </a:t>
            </a:r>
            <a:r>
              <a:rPr lang="en-US" b="1" dirty="0" err="1"/>
              <a:t>stroma</a:t>
            </a:r>
            <a:r>
              <a:rPr lang="en-US" dirty="0"/>
              <a:t> will change during malignancy and eventually promote growth, invasion, and metastasis.</a:t>
            </a:r>
          </a:p>
        </p:txBody>
      </p:sp>
    </p:spTree>
    <p:extLst>
      <p:ext uri="{BB962C8B-B14F-4D97-AF65-F5344CB8AC3E}">
        <p14:creationId xmlns:p14="http://schemas.microsoft.com/office/powerpoint/2010/main" val="3899652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17E6AF-58C4-1844-87A7-F9653FB9860A}"/>
              </a:ext>
            </a:extLst>
          </p:cNvPr>
          <p:cNvSpPr>
            <a:spLocks noGrp="1"/>
          </p:cNvSpPr>
          <p:nvPr>
            <p:ph type="title"/>
          </p:nvPr>
        </p:nvSpPr>
        <p:spPr>
          <a:xfrm>
            <a:off x="0" y="358543"/>
            <a:ext cx="8913813" cy="914400"/>
          </a:xfrm>
        </p:spPr>
        <p:txBody>
          <a:bodyPr>
            <a:normAutofit fontScale="90000"/>
          </a:bodyPr>
          <a:lstStyle/>
          <a:p>
            <a:r>
              <a:rPr lang="en-US" dirty="0"/>
              <a:t>Communication and collaboration</a:t>
            </a:r>
          </a:p>
        </p:txBody>
      </p:sp>
      <p:sp>
        <p:nvSpPr>
          <p:cNvPr id="3" name="Content Placeholder 2">
            <a:extLst>
              <a:ext uri="{FF2B5EF4-FFF2-40B4-BE49-F238E27FC236}">
                <a16:creationId xmlns="" xmlns:a16="http://schemas.microsoft.com/office/drawing/2014/main" id="{B7CEEA62-47C3-9F4C-8875-5C297C0BF309}"/>
              </a:ext>
            </a:extLst>
          </p:cNvPr>
          <p:cNvSpPr>
            <a:spLocks noGrp="1"/>
          </p:cNvSpPr>
          <p:nvPr>
            <p:ph idx="1"/>
          </p:nvPr>
        </p:nvSpPr>
        <p:spPr>
          <a:xfrm>
            <a:off x="352697" y="1307758"/>
            <a:ext cx="5969726" cy="4885507"/>
          </a:xfrm>
        </p:spPr>
        <p:txBody>
          <a:bodyPr>
            <a:noAutofit/>
          </a:bodyPr>
          <a:lstStyle/>
          <a:p>
            <a:pPr marL="0" indent="0">
              <a:spcBef>
                <a:spcPts val="800"/>
              </a:spcBef>
              <a:buNone/>
            </a:pPr>
            <a:r>
              <a:rPr lang="en-US" b="1" dirty="0" smtClean="0">
                <a:solidFill>
                  <a:srgbClr val="800000"/>
                </a:solidFill>
              </a:rPr>
              <a:t>Heterotypic </a:t>
            </a:r>
            <a:r>
              <a:rPr lang="en-US" b="1" dirty="0">
                <a:solidFill>
                  <a:srgbClr val="800000"/>
                </a:solidFill>
              </a:rPr>
              <a:t>signaling between epithelium and stroma in tumors is common and well documented</a:t>
            </a:r>
          </a:p>
          <a:p>
            <a:pPr>
              <a:spcBef>
                <a:spcPts val="800"/>
              </a:spcBef>
            </a:pPr>
            <a:r>
              <a:rPr lang="en-US" dirty="0">
                <a:solidFill>
                  <a:schemeClr val="tx2"/>
                </a:solidFill>
              </a:rPr>
              <a:t>Once cell layer releases a ligand</a:t>
            </a:r>
          </a:p>
          <a:p>
            <a:pPr>
              <a:spcBef>
                <a:spcPts val="800"/>
              </a:spcBef>
            </a:pPr>
            <a:r>
              <a:rPr lang="en-US" dirty="0">
                <a:solidFill>
                  <a:schemeClr val="tx2"/>
                </a:solidFill>
              </a:rPr>
              <a:t>The adjacent cell layer displays the cognate receptor so they can respond</a:t>
            </a:r>
          </a:p>
          <a:p>
            <a:pPr>
              <a:spcBef>
                <a:spcPts val="800"/>
              </a:spcBef>
            </a:pPr>
            <a:r>
              <a:rPr lang="en-US" dirty="0">
                <a:solidFill>
                  <a:schemeClr val="tx2"/>
                </a:solidFill>
              </a:rPr>
              <a:t>Dozens of distinct molecular species mediate cell-to-cell </a:t>
            </a:r>
            <a:r>
              <a:rPr lang="en-US" dirty="0" smtClean="0">
                <a:solidFill>
                  <a:schemeClr val="tx2"/>
                </a:solidFill>
              </a:rPr>
              <a:t>signaling</a:t>
            </a:r>
          </a:p>
          <a:p>
            <a:pPr>
              <a:spcBef>
                <a:spcPts val="800"/>
              </a:spcBef>
            </a:pPr>
            <a:endParaRPr lang="en-US" dirty="0">
              <a:solidFill>
                <a:schemeClr val="tx2"/>
              </a:solidFill>
            </a:endParaRPr>
          </a:p>
          <a:p>
            <a:pPr marL="0" indent="0">
              <a:spcBef>
                <a:spcPts val="800"/>
              </a:spcBef>
              <a:buNone/>
            </a:pPr>
            <a:r>
              <a:rPr lang="en-US" b="1" u="sng" dirty="0">
                <a:solidFill>
                  <a:schemeClr val="tx2"/>
                </a:solidFill>
              </a:rPr>
              <a:t>EX: pancreatic carcinoma</a:t>
            </a:r>
          </a:p>
          <a:p>
            <a:pPr lvl="1">
              <a:spcBef>
                <a:spcPts val="800"/>
              </a:spcBef>
            </a:pPr>
            <a:r>
              <a:rPr lang="en-US" dirty="0">
                <a:solidFill>
                  <a:schemeClr val="tx2"/>
                </a:solidFill>
              </a:rPr>
              <a:t>Epithelial </a:t>
            </a:r>
            <a:r>
              <a:rPr lang="en-US" b="1" dirty="0">
                <a:solidFill>
                  <a:srgbClr val="00B050"/>
                </a:solidFill>
              </a:rPr>
              <a:t>cancer cells</a:t>
            </a:r>
            <a:r>
              <a:rPr lang="en-US" b="1" dirty="0">
                <a:solidFill>
                  <a:schemeClr val="accent3">
                    <a:lumMod val="50000"/>
                  </a:schemeClr>
                </a:solidFill>
              </a:rPr>
              <a:t> </a:t>
            </a:r>
            <a:r>
              <a:rPr lang="en-US" dirty="0">
                <a:solidFill>
                  <a:schemeClr val="tx2"/>
                </a:solidFill>
              </a:rPr>
              <a:t>excrete sonic hedgehog ligand</a:t>
            </a:r>
          </a:p>
          <a:p>
            <a:pPr lvl="1">
              <a:spcBef>
                <a:spcPts val="800"/>
              </a:spcBef>
            </a:pPr>
            <a:r>
              <a:rPr lang="en-US" dirty="0">
                <a:solidFill>
                  <a:schemeClr val="tx2"/>
                </a:solidFill>
              </a:rPr>
              <a:t>Cells in the stroma express the </a:t>
            </a:r>
            <a:r>
              <a:rPr lang="en-US" b="1" dirty="0">
                <a:solidFill>
                  <a:srgbClr val="C00000"/>
                </a:solidFill>
              </a:rPr>
              <a:t>patched receptor</a:t>
            </a:r>
          </a:p>
          <a:p>
            <a:pPr marL="0" indent="0">
              <a:buNone/>
            </a:pPr>
            <a:endParaRPr lang="en-US" dirty="0"/>
          </a:p>
          <a:p>
            <a:pPr marL="685800" lvl="2" indent="0">
              <a:buNone/>
            </a:pPr>
            <a:endParaRPr lang="en-US" sz="2000" dirty="0"/>
          </a:p>
        </p:txBody>
      </p:sp>
      <p:pic>
        <p:nvPicPr>
          <p:cNvPr id="8" name="Picture 7">
            <a:extLst>
              <a:ext uri="{FF2B5EF4-FFF2-40B4-BE49-F238E27FC236}">
                <a16:creationId xmlns="" xmlns:a16="http://schemas.microsoft.com/office/drawing/2014/main" id="{319E9BFB-24F6-2047-B883-7C797664F6BA}"/>
              </a:ext>
            </a:extLst>
          </p:cNvPr>
          <p:cNvPicPr>
            <a:picLocks noChangeAspect="1"/>
          </p:cNvPicPr>
          <p:nvPr/>
        </p:nvPicPr>
        <p:blipFill rotWithShape="1">
          <a:blip r:embed="rId2"/>
          <a:srcRect l="65464"/>
          <a:stretch/>
        </p:blipFill>
        <p:spPr>
          <a:xfrm>
            <a:off x="6444932" y="1644446"/>
            <a:ext cx="2395447" cy="4548819"/>
          </a:xfrm>
          <a:prstGeom prst="rect">
            <a:avLst/>
          </a:prstGeom>
          <a:ln w="57150">
            <a:solidFill>
              <a:srgbClr val="0070C0"/>
            </a:solidFill>
          </a:ln>
        </p:spPr>
      </p:pic>
    </p:spTree>
    <p:extLst>
      <p:ext uri="{BB962C8B-B14F-4D97-AF65-F5344CB8AC3E}">
        <p14:creationId xmlns:p14="http://schemas.microsoft.com/office/powerpoint/2010/main" val="2924562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17E6AF-58C4-1844-87A7-F9653FB9860A}"/>
              </a:ext>
            </a:extLst>
          </p:cNvPr>
          <p:cNvSpPr>
            <a:spLocks noGrp="1"/>
          </p:cNvSpPr>
          <p:nvPr>
            <p:ph type="title"/>
          </p:nvPr>
        </p:nvSpPr>
        <p:spPr>
          <a:xfrm>
            <a:off x="0" y="358543"/>
            <a:ext cx="8913813" cy="914400"/>
          </a:xfrm>
        </p:spPr>
        <p:txBody>
          <a:bodyPr>
            <a:normAutofit fontScale="90000"/>
          </a:bodyPr>
          <a:lstStyle/>
          <a:p>
            <a:r>
              <a:rPr lang="en-US" dirty="0"/>
              <a:t>Communication and collaboration</a:t>
            </a:r>
          </a:p>
        </p:txBody>
      </p:sp>
      <p:sp>
        <p:nvSpPr>
          <p:cNvPr id="3" name="Content Placeholder 2">
            <a:extLst>
              <a:ext uri="{FF2B5EF4-FFF2-40B4-BE49-F238E27FC236}">
                <a16:creationId xmlns="" xmlns:a16="http://schemas.microsoft.com/office/drawing/2014/main" id="{B7CEEA62-47C3-9F4C-8875-5C297C0BF309}"/>
              </a:ext>
            </a:extLst>
          </p:cNvPr>
          <p:cNvSpPr>
            <a:spLocks noGrp="1"/>
          </p:cNvSpPr>
          <p:nvPr>
            <p:ph idx="1"/>
          </p:nvPr>
        </p:nvSpPr>
        <p:spPr>
          <a:xfrm>
            <a:off x="414466" y="1547263"/>
            <a:ext cx="7854324" cy="5148469"/>
          </a:xfrm>
        </p:spPr>
        <p:txBody>
          <a:bodyPr>
            <a:noAutofit/>
          </a:bodyPr>
          <a:lstStyle/>
          <a:p>
            <a:pPr marL="0" indent="0">
              <a:buNone/>
            </a:pPr>
            <a:r>
              <a:rPr lang="en-US" sz="2400" b="1" dirty="0">
                <a:solidFill>
                  <a:srgbClr val="800000"/>
                </a:solidFill>
              </a:rPr>
              <a:t>And the normal cells ‘talk’ back</a:t>
            </a:r>
          </a:p>
          <a:p>
            <a:pPr lvl="1"/>
            <a:r>
              <a:rPr lang="en-US" sz="2000" dirty="0"/>
              <a:t>Key to many stages of tumor progression</a:t>
            </a:r>
          </a:p>
          <a:p>
            <a:pPr lvl="1"/>
            <a:endParaRPr lang="en-US" sz="2000" dirty="0"/>
          </a:p>
          <a:p>
            <a:pPr marL="685800" lvl="2" indent="0">
              <a:buNone/>
            </a:pPr>
            <a:r>
              <a:rPr lang="en-US" sz="2000" b="1" u="sng" dirty="0"/>
              <a:t>EX: Tumor Initiation (from </a:t>
            </a:r>
            <a:r>
              <a:rPr lang="en-US" sz="2000" b="1" u="sng" dirty="0" err="1"/>
              <a:t>chapt</a:t>
            </a:r>
            <a:r>
              <a:rPr lang="en-US" sz="2000" b="1" u="sng" dirty="0"/>
              <a:t> 11)</a:t>
            </a:r>
          </a:p>
          <a:p>
            <a:pPr lvl="2"/>
            <a:r>
              <a:rPr lang="en-US" sz="2000" dirty="0"/>
              <a:t>Senescent cells’ release of chemokines recruit immune cells</a:t>
            </a:r>
          </a:p>
          <a:p>
            <a:pPr lvl="2"/>
            <a:r>
              <a:rPr lang="en-US" sz="2000" dirty="0"/>
              <a:t>Immune cells orchestrate an inflammatory response &amp; release TNF-alpha </a:t>
            </a:r>
            <a:r>
              <a:rPr lang="en-US" sz="2000" dirty="0">
                <a:sym typeface="Wingdings" pitchFamily="2" charset="2"/>
              </a:rPr>
              <a:t> proliferation of epithelial cancer/precancer cells</a:t>
            </a:r>
          </a:p>
          <a:p>
            <a:endParaRPr lang="en-US" dirty="0">
              <a:solidFill>
                <a:schemeClr val="tx2"/>
              </a:solidFill>
            </a:endParaRPr>
          </a:p>
          <a:p>
            <a:pPr marL="685800" lvl="2" indent="0">
              <a:buNone/>
            </a:pPr>
            <a:endParaRPr lang="en-US" sz="2000" dirty="0"/>
          </a:p>
        </p:txBody>
      </p:sp>
    </p:spTree>
    <p:extLst>
      <p:ext uri="{BB962C8B-B14F-4D97-AF65-F5344CB8AC3E}">
        <p14:creationId xmlns:p14="http://schemas.microsoft.com/office/powerpoint/2010/main" val="964972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17E6AF-58C4-1844-87A7-F9653FB9860A}"/>
              </a:ext>
            </a:extLst>
          </p:cNvPr>
          <p:cNvSpPr>
            <a:spLocks noGrp="1"/>
          </p:cNvSpPr>
          <p:nvPr>
            <p:ph type="title"/>
          </p:nvPr>
        </p:nvSpPr>
        <p:spPr>
          <a:xfrm>
            <a:off x="0" y="358543"/>
            <a:ext cx="8913813" cy="914400"/>
          </a:xfrm>
        </p:spPr>
        <p:txBody>
          <a:bodyPr>
            <a:normAutofit/>
          </a:bodyPr>
          <a:lstStyle/>
          <a:p>
            <a:r>
              <a:rPr lang="en-US" dirty="0"/>
              <a:t>Home away from home</a:t>
            </a:r>
          </a:p>
        </p:txBody>
      </p:sp>
      <p:sp>
        <p:nvSpPr>
          <p:cNvPr id="3" name="Content Placeholder 2">
            <a:extLst>
              <a:ext uri="{FF2B5EF4-FFF2-40B4-BE49-F238E27FC236}">
                <a16:creationId xmlns="" xmlns:a16="http://schemas.microsoft.com/office/drawing/2014/main" id="{B7CEEA62-47C3-9F4C-8875-5C297C0BF309}"/>
              </a:ext>
            </a:extLst>
          </p:cNvPr>
          <p:cNvSpPr>
            <a:spLocks noGrp="1"/>
          </p:cNvSpPr>
          <p:nvPr>
            <p:ph idx="1"/>
          </p:nvPr>
        </p:nvSpPr>
        <p:spPr>
          <a:xfrm>
            <a:off x="0" y="1425556"/>
            <a:ext cx="8965097" cy="5148469"/>
          </a:xfrm>
        </p:spPr>
        <p:txBody>
          <a:bodyPr>
            <a:noAutofit/>
          </a:bodyPr>
          <a:lstStyle/>
          <a:p>
            <a:pPr marL="0" indent="0">
              <a:buNone/>
            </a:pPr>
            <a:r>
              <a:rPr lang="en-US" sz="2400" b="1" dirty="0">
                <a:solidFill>
                  <a:srgbClr val="800000"/>
                </a:solidFill>
              </a:rPr>
              <a:t>Most tumor cells remain dependent on stromal interactions</a:t>
            </a:r>
          </a:p>
          <a:p>
            <a:r>
              <a:rPr lang="en-US" dirty="0"/>
              <a:t>Often metastatic cancer cells re-establish histologically complex tissue that contains cancer and non-cancer cells</a:t>
            </a:r>
            <a:endParaRPr lang="en-US" sz="2000" dirty="0"/>
          </a:p>
          <a:p>
            <a:endParaRPr lang="en-US" dirty="0"/>
          </a:p>
          <a:p>
            <a:endParaRPr lang="en-US" dirty="0"/>
          </a:p>
          <a:p>
            <a:endParaRPr lang="en-US" dirty="0"/>
          </a:p>
          <a:p>
            <a:endParaRPr lang="en-US" dirty="0"/>
          </a:p>
          <a:p>
            <a:endParaRPr lang="en-US" dirty="0"/>
          </a:p>
          <a:p>
            <a:r>
              <a:rPr lang="en-US" dirty="0"/>
              <a:t>Only the most aggressive, most advanced cancers can survive without stromal cell support</a:t>
            </a:r>
            <a:endParaRPr lang="en-US" sz="2000" dirty="0"/>
          </a:p>
        </p:txBody>
      </p:sp>
      <p:pic>
        <p:nvPicPr>
          <p:cNvPr id="4" name="Picture 2" descr="figure_13_01">
            <a:extLst>
              <a:ext uri="{FF2B5EF4-FFF2-40B4-BE49-F238E27FC236}">
                <a16:creationId xmlns="" xmlns:a16="http://schemas.microsoft.com/office/drawing/2014/main" id="{AD7294BF-9FA9-4940-B306-68D2E26F02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 t="44832" r="42762" b="4981"/>
          <a:stretch/>
        </p:blipFill>
        <p:spPr bwMode="auto">
          <a:xfrm>
            <a:off x="1194389" y="2743200"/>
            <a:ext cx="2990833" cy="28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figure_13_08b">
            <a:extLst>
              <a:ext uri="{FF2B5EF4-FFF2-40B4-BE49-F238E27FC236}">
                <a16:creationId xmlns="" xmlns:a16="http://schemas.microsoft.com/office/drawing/2014/main" id="{A8EDBEF4-64E3-B547-8E92-144D17F8B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229" y="2743200"/>
            <a:ext cx="3399406" cy="2889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 xmlns:a16="http://schemas.microsoft.com/office/drawing/2014/main" id="{38DC11EA-BA16-B446-897C-4AF2685B4F42}"/>
              </a:ext>
            </a:extLst>
          </p:cNvPr>
          <p:cNvSpPr txBox="1"/>
          <p:nvPr/>
        </p:nvSpPr>
        <p:spPr>
          <a:xfrm rot="16200000">
            <a:off x="-228699" y="4003500"/>
            <a:ext cx="2488182" cy="369332"/>
          </a:xfrm>
          <a:prstGeom prst="rect">
            <a:avLst/>
          </a:prstGeom>
          <a:noFill/>
        </p:spPr>
        <p:txBody>
          <a:bodyPr wrap="none" rtlCol="0">
            <a:spAutoFit/>
          </a:bodyPr>
          <a:lstStyle/>
          <a:p>
            <a:r>
              <a:rPr lang="en-US" dirty="0"/>
              <a:t>Primary breast tumor</a:t>
            </a:r>
          </a:p>
        </p:txBody>
      </p:sp>
      <p:sp>
        <p:nvSpPr>
          <p:cNvPr id="7" name="TextBox 6">
            <a:extLst>
              <a:ext uri="{FF2B5EF4-FFF2-40B4-BE49-F238E27FC236}">
                <a16:creationId xmlns="" xmlns:a16="http://schemas.microsoft.com/office/drawing/2014/main" id="{F29D99BA-3C4F-7642-8AE3-0737CD9E5A98}"/>
              </a:ext>
            </a:extLst>
          </p:cNvPr>
          <p:cNvSpPr txBox="1"/>
          <p:nvPr/>
        </p:nvSpPr>
        <p:spPr>
          <a:xfrm rot="16200000">
            <a:off x="3022860" y="4014419"/>
            <a:ext cx="2868093" cy="369332"/>
          </a:xfrm>
          <a:prstGeom prst="rect">
            <a:avLst/>
          </a:prstGeom>
          <a:noFill/>
        </p:spPr>
        <p:txBody>
          <a:bodyPr wrap="none" rtlCol="0">
            <a:spAutoFit/>
          </a:bodyPr>
          <a:lstStyle/>
          <a:p>
            <a:r>
              <a:rPr lang="en-US" dirty="0"/>
              <a:t>Metastatic breast tumor</a:t>
            </a:r>
          </a:p>
        </p:txBody>
      </p:sp>
    </p:spTree>
    <p:extLst>
      <p:ext uri="{BB962C8B-B14F-4D97-AF65-F5344CB8AC3E}">
        <p14:creationId xmlns:p14="http://schemas.microsoft.com/office/powerpoint/2010/main" val="3884624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B052B3-9C78-E54A-B790-522E8A27A905}"/>
              </a:ext>
            </a:extLst>
          </p:cNvPr>
          <p:cNvSpPr>
            <a:spLocks noGrp="1"/>
          </p:cNvSpPr>
          <p:nvPr>
            <p:ph type="title"/>
          </p:nvPr>
        </p:nvSpPr>
        <p:spPr>
          <a:xfrm>
            <a:off x="0" y="300896"/>
            <a:ext cx="8913813" cy="914400"/>
          </a:xfrm>
        </p:spPr>
        <p:txBody>
          <a:bodyPr/>
          <a:lstStyle/>
          <a:p>
            <a:r>
              <a:rPr lang="en-US" dirty="0"/>
              <a:t>Research limitations</a:t>
            </a:r>
          </a:p>
        </p:txBody>
      </p:sp>
      <p:sp>
        <p:nvSpPr>
          <p:cNvPr id="3" name="Content Placeholder 2">
            <a:extLst>
              <a:ext uri="{FF2B5EF4-FFF2-40B4-BE49-F238E27FC236}">
                <a16:creationId xmlns="" xmlns:a16="http://schemas.microsoft.com/office/drawing/2014/main" id="{1A61E0EF-EE18-774C-84B6-3764D9CFC61E}"/>
              </a:ext>
            </a:extLst>
          </p:cNvPr>
          <p:cNvSpPr>
            <a:spLocks noGrp="1"/>
          </p:cNvSpPr>
          <p:nvPr>
            <p:ph idx="1"/>
          </p:nvPr>
        </p:nvSpPr>
        <p:spPr>
          <a:xfrm>
            <a:off x="239213" y="1345475"/>
            <a:ext cx="4541794" cy="5225142"/>
          </a:xfrm>
        </p:spPr>
        <p:txBody>
          <a:bodyPr>
            <a:normAutofit/>
          </a:bodyPr>
          <a:lstStyle/>
          <a:p>
            <a:pPr marL="0" indent="0">
              <a:buNone/>
            </a:pPr>
            <a:r>
              <a:rPr lang="en-US" b="1" dirty="0">
                <a:solidFill>
                  <a:srgbClr val="800000"/>
                </a:solidFill>
              </a:rPr>
              <a:t>If cultured cells are so different from tumors, why use them at all?</a:t>
            </a:r>
            <a:endParaRPr lang="en-US" dirty="0">
              <a:solidFill>
                <a:srgbClr val="800000"/>
              </a:solidFill>
            </a:endParaRPr>
          </a:p>
          <a:p>
            <a:pPr marL="0" indent="0">
              <a:buNone/>
            </a:pPr>
            <a:endParaRPr lang="en-US" dirty="0">
              <a:solidFill>
                <a:srgbClr val="800000"/>
              </a:solidFill>
            </a:endParaRPr>
          </a:p>
          <a:p>
            <a:pPr marL="0" indent="0">
              <a:buNone/>
            </a:pPr>
            <a:r>
              <a:rPr lang="en-US" dirty="0">
                <a:solidFill>
                  <a:srgbClr val="0070C0"/>
                </a:solidFill>
              </a:rPr>
              <a:t>Consider what you’ve learned about cell autonomous and non-autonomous behavior</a:t>
            </a:r>
          </a:p>
          <a:p>
            <a:r>
              <a:rPr lang="en-US" dirty="0">
                <a:solidFill>
                  <a:srgbClr val="0070C0"/>
                </a:solidFill>
              </a:rPr>
              <a:t>What might cultured cell lines be good for? What are they likely not good for?</a:t>
            </a:r>
          </a:p>
          <a:p>
            <a:pPr marL="0" indent="0">
              <a:buNone/>
            </a:pPr>
            <a:endParaRPr lang="en-US" dirty="0">
              <a:solidFill>
                <a:srgbClr val="0070C0"/>
              </a:solidFill>
            </a:endParaRPr>
          </a:p>
          <a:p>
            <a:r>
              <a:rPr lang="en-US" dirty="0">
                <a:solidFill>
                  <a:srgbClr val="0070C0"/>
                </a:solidFill>
              </a:rPr>
              <a:t>What about xenografts of tumor chunks? Better or worse?</a:t>
            </a:r>
          </a:p>
        </p:txBody>
      </p:sp>
      <p:pic>
        <p:nvPicPr>
          <p:cNvPr id="4" name="Picture 2" descr="figure_13_09">
            <a:extLst>
              <a:ext uri="{FF2B5EF4-FFF2-40B4-BE49-F238E27FC236}">
                <a16:creationId xmlns="" xmlns:a16="http://schemas.microsoft.com/office/drawing/2014/main" id="{D5B7D449-B1BB-3649-A708-0B42A632E9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17" b="3359"/>
          <a:stretch/>
        </p:blipFill>
        <p:spPr bwMode="auto">
          <a:xfrm>
            <a:off x="4781006" y="1365501"/>
            <a:ext cx="4230822" cy="520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8779417"/>
      </p:ext>
    </p:extLst>
  </p:cSld>
  <p:clrMapOvr>
    <a:masterClrMapping/>
  </p:clrMapOvr>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Perception.thmx</Template>
  <TotalTime>5260</TotalTime>
  <Words>1481</Words>
  <Application>Microsoft Macintosh PowerPoint</Application>
  <PresentationFormat>On-screen Show (4:3)</PresentationFormat>
  <Paragraphs>216</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Perception</vt:lpstr>
      <vt:lpstr>Updates and Reminders</vt:lpstr>
      <vt:lpstr>PowerPoint Presentation</vt:lpstr>
      <vt:lpstr>Lecture 15 objectives</vt:lpstr>
      <vt:lpstr>Communication and collaboration</vt:lpstr>
      <vt:lpstr>Cancer cells maintain this capacity to ‘talk’ to other cells</vt:lpstr>
      <vt:lpstr>Communication and collaboration</vt:lpstr>
      <vt:lpstr>Communication and collaboration</vt:lpstr>
      <vt:lpstr>Home away from home</vt:lpstr>
      <vt:lpstr>Research limitations</vt:lpstr>
      <vt:lpstr>Inflammation and Cancer</vt:lpstr>
      <vt:lpstr>Tumor microenvironment resembles a wound</vt:lpstr>
      <vt:lpstr>Epithelial cells at a wound </vt:lpstr>
      <vt:lpstr>Exaggerated wound response</vt:lpstr>
      <vt:lpstr>PowerPoint Presentation</vt:lpstr>
      <vt:lpstr>Other roles for immune response</vt:lpstr>
      <vt:lpstr>PowerPoint Presentation</vt:lpstr>
      <vt:lpstr>Cancer cells require access to circulatory system</vt:lpstr>
      <vt:lpstr>Cancer cells require access to circulatory system</vt:lpstr>
      <vt:lpstr>Hypoxia promotes necrosis</vt:lpstr>
      <vt:lpstr>Drive for neoangiogenesis</vt:lpstr>
      <vt:lpstr>Exploiting immune response to form capillaries</vt:lpstr>
      <vt:lpstr>PowerPoint Presentation</vt:lpstr>
      <vt:lpstr>An imperfect system</vt:lpstr>
      <vt:lpstr>Disorganized but effective</vt:lpstr>
      <vt:lpstr>Haphazard assembly  ???</vt:lpstr>
      <vt:lpstr>Haphazard assembly  LEAKS</vt:lpstr>
      <vt:lpstr>Coopting the permeability</vt:lpstr>
      <vt:lpstr>Sharing is caring, teamwork makes the dreamwork and other preschool propaganda…</vt:lpstr>
    </vt:vector>
  </TitlesOfParts>
  <Company>WPI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Objectives</dc:title>
  <dc:creator>Amity Manning</dc:creator>
  <cp:lastModifiedBy>Amity Manning</cp:lastModifiedBy>
  <cp:revision>302</cp:revision>
  <dcterms:created xsi:type="dcterms:W3CDTF">2019-01-10T15:40:22Z</dcterms:created>
  <dcterms:modified xsi:type="dcterms:W3CDTF">2020-02-18T18:16:26Z</dcterms:modified>
</cp:coreProperties>
</file>